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57" r:id="rId2"/>
    <p:sldId id="258" r:id="rId3"/>
    <p:sldId id="306" r:id="rId4"/>
    <p:sldId id="262" r:id="rId5"/>
    <p:sldId id="267" r:id="rId6"/>
    <p:sldId id="307" r:id="rId7"/>
    <p:sldId id="310" r:id="rId8"/>
    <p:sldId id="268" r:id="rId9"/>
    <p:sldId id="270" r:id="rId10"/>
    <p:sldId id="273" r:id="rId11"/>
    <p:sldId id="276" r:id="rId12"/>
    <p:sldId id="309" r:id="rId13"/>
    <p:sldId id="279" r:id="rId14"/>
    <p:sldId id="280" r:id="rId15"/>
    <p:sldId id="311" r:id="rId16"/>
    <p:sldId id="312" r:id="rId17"/>
    <p:sldId id="313" r:id="rId18"/>
    <p:sldId id="314" r:id="rId19"/>
    <p:sldId id="315" r:id="rId20"/>
    <p:sldId id="316" r:id="rId21"/>
    <p:sldId id="317" r:id="rId22"/>
    <p:sldId id="318" r:id="rId23"/>
    <p:sldId id="319" r:id="rId24"/>
    <p:sldId id="320" r:id="rId25"/>
    <p:sldId id="321" r:id="rId26"/>
    <p:sldId id="322" r:id="rId27"/>
    <p:sldId id="323" r:id="rId28"/>
    <p:sldId id="324" r:id="rId29"/>
    <p:sldId id="325" r:id="rId30"/>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a.kercher" initials="" lastIdx="4" clrIdx="0"/>
  <p:cmAuthor id="1" name="OHCHR"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63086" autoAdjust="0"/>
  </p:normalViewPr>
  <p:slideViewPr>
    <p:cSldViewPr>
      <p:cViewPr>
        <p:scale>
          <a:sx n="65" d="100"/>
          <a:sy n="65" d="100"/>
        </p:scale>
        <p:origin x="-2952" y="-264"/>
      </p:cViewPr>
      <p:guideLst>
        <p:guide orient="horz" pos="2160"/>
        <p:guide pos="2880"/>
      </p:guideLst>
    </p:cSldViewPr>
  </p:slideViewPr>
  <p:outlineViewPr>
    <p:cViewPr>
      <p:scale>
        <a:sx n="33" d="100"/>
        <a:sy n="33" d="100"/>
      </p:scale>
      <p:origin x="0" y="10038"/>
    </p:cViewPr>
  </p:outlineViewPr>
  <p:notesTextViewPr>
    <p:cViewPr>
      <p:scale>
        <a:sx n="1" d="1"/>
        <a:sy n="1" d="1"/>
      </p:scale>
      <p:origin x="0" y="0"/>
    </p:cViewPr>
  </p:notesTextViewPr>
  <p:sorterViewPr>
    <p:cViewPr>
      <p:scale>
        <a:sx n="100" d="100"/>
        <a:sy n="100" d="100"/>
      </p:scale>
      <p:origin x="0" y="6900"/>
    </p:cViewPr>
  </p:sorterViewPr>
  <p:notesViewPr>
    <p:cSldViewPr>
      <p:cViewPr varScale="1">
        <p:scale>
          <a:sx n="82" d="100"/>
          <a:sy n="82" d="100"/>
        </p:scale>
        <p:origin x="-3942" y="-84"/>
      </p:cViewPr>
      <p:guideLst>
        <p:guide orient="horz" pos="3110"/>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CA"/>
        </a:p>
      </dgm:t>
    </dgm:pt>
    <dgm:pt modelId="{F3B0B6BA-E7CD-4330-9918-CA08047B30E7}">
      <dgm:prSet phldrT="[Text]" custT="1"/>
      <dgm:spPr>
        <a:xfrm>
          <a:off x="2889646" y="-107619"/>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Road Map</a:t>
          </a:r>
        </a:p>
        <a:p>
          <a:r>
            <a:rPr lang="en-CA" sz="1400" dirty="0" smtClean="0">
              <a:solidFill>
                <a:srgbClr val="FFFFFF"/>
              </a:solidFill>
              <a:latin typeface="Arial"/>
              <a:ea typeface="+mn-ea"/>
              <a:cs typeface="+mn-cs"/>
            </a:rPr>
            <a:t>- Preparation process of the UNDAF</a:t>
          </a:r>
          <a:endParaRPr lang="en-CA" sz="1400" dirty="0">
            <a:solidFill>
              <a:srgbClr val="FFFFFF"/>
            </a:solidFill>
            <a:latin typeface="Arial"/>
            <a:ea typeface="+mn-ea"/>
            <a:cs typeface="+mn-cs"/>
          </a:endParaRPr>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a:xfrm>
          <a:off x="1598167" y="-138443"/>
          <a:ext cx="4866329" cy="4866329"/>
        </a:xfrm>
        <a:solidFill>
          <a:srgbClr val="00CC99">
            <a:tint val="40000"/>
            <a:hueOff val="0"/>
            <a:satOff val="0"/>
            <a:lumOff val="0"/>
            <a:alphaOff val="0"/>
          </a:srgbClr>
        </a:solidFill>
        <a:ln>
          <a:noFill/>
        </a:ln>
        <a:effectLst/>
      </dgm:spPr>
      <dgm:t>
        <a:bodyPr/>
        <a:lstStyle/>
        <a:p>
          <a:endParaRPr lang="en-CA"/>
        </a:p>
      </dgm:t>
    </dgm:pt>
    <dgm:pt modelId="{D60B7D15-2708-4B0F-A15E-070CC9159A5B}">
      <dgm:prSet phldrT="[Text]" custT="1"/>
      <dgm:spPr>
        <a:xfrm>
          <a:off x="5112572" y="1045462"/>
          <a:ext cx="2283371" cy="2185061"/>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Country Analysis</a:t>
          </a:r>
        </a:p>
        <a:p>
          <a:r>
            <a:rPr lang="en-CA" sz="1400" dirty="0" smtClean="0">
              <a:solidFill>
                <a:srgbClr val="FFFFFF"/>
              </a:solidFill>
              <a:latin typeface="Arial"/>
              <a:ea typeface="+mn-ea"/>
              <a:cs typeface="+mn-cs"/>
            </a:rPr>
            <a:t>- Review existing analysis (assessment)</a:t>
          </a:r>
        </a:p>
        <a:p>
          <a:r>
            <a:rPr lang="en-CA" sz="1400" dirty="0" smtClean="0">
              <a:solidFill>
                <a:srgbClr val="FFFFFF"/>
              </a:solidFill>
              <a:latin typeface="Arial"/>
              <a:ea typeface="+mn-ea"/>
              <a:cs typeface="+mn-cs"/>
            </a:rPr>
            <a:t>- UNCT supported analysis</a:t>
          </a:r>
        </a:p>
        <a:p>
          <a:r>
            <a:rPr lang="en-CA" sz="1400" dirty="0" smtClean="0">
              <a:solidFill>
                <a:srgbClr val="FFFFFF"/>
              </a:solidFill>
              <a:latin typeface="Arial"/>
              <a:ea typeface="+mn-ea"/>
              <a:cs typeface="+mn-cs"/>
            </a:rPr>
            <a:t>- Identify UNCT comparative advantages</a:t>
          </a:r>
        </a:p>
        <a:p>
          <a:endParaRPr lang="en-CA" sz="1400" dirty="0">
            <a:solidFill>
              <a:srgbClr val="FFFFFF"/>
            </a:solidFill>
            <a:latin typeface="Arial"/>
            <a:ea typeface="+mn-ea"/>
            <a:cs typeface="+mn-cs"/>
          </a:endParaRPr>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xfrm>
          <a:off x="4109414" y="3459090"/>
          <a:ext cx="2283371" cy="1516387"/>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Strategic Planning</a:t>
          </a:r>
        </a:p>
        <a:p>
          <a:r>
            <a:rPr lang="en-CA" sz="1400" dirty="0" smtClean="0">
              <a:solidFill>
                <a:srgbClr val="FFFFFF"/>
              </a:solidFill>
              <a:latin typeface="Arial"/>
              <a:ea typeface="+mn-ea"/>
              <a:cs typeface="+mn-cs"/>
            </a:rPr>
            <a:t>- Strategic priorities for UNDAF/ UNDAF Action Plan</a:t>
          </a:r>
          <a:endParaRPr lang="en-CA" sz="1400" dirty="0">
            <a:solidFill>
              <a:srgbClr val="FFFFFF"/>
            </a:solidFill>
            <a:latin typeface="Arial"/>
            <a:ea typeface="+mn-ea"/>
            <a:cs typeface="+mn-cs"/>
          </a:endParaRPr>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xfrm>
          <a:off x="1080134" y="2952326"/>
          <a:ext cx="2283371" cy="1579168"/>
        </a:xfrm>
        <a:solidFill>
          <a:srgbClr val="3333CC">
            <a:lumMod val="20000"/>
            <a:lumOff val="80000"/>
          </a:srgbClr>
        </a:solidFill>
        <a:ln w="25400" cap="flat" cmpd="sng" algn="ctr">
          <a:solidFill>
            <a:srgbClr val="FFFFFF">
              <a:hueOff val="0"/>
              <a:satOff val="0"/>
              <a:lumOff val="0"/>
              <a:alphaOff val="0"/>
            </a:srgbClr>
          </a:solidFill>
          <a:prstDash val="solid"/>
        </a:ln>
        <a:effectLst/>
      </dgm:spPr>
      <dgm:t>
        <a:bodyPr/>
        <a:lstStyle/>
        <a:p>
          <a:r>
            <a:rPr lang="en-CA" sz="1800" dirty="0" smtClean="0">
              <a:solidFill>
                <a:srgbClr val="000000"/>
              </a:solidFill>
              <a:latin typeface="Arial"/>
              <a:ea typeface="+mn-ea"/>
              <a:cs typeface="+mn-cs"/>
            </a:rPr>
            <a:t>Programme Planning &amp; Implementation </a:t>
          </a:r>
          <a:r>
            <a:rPr lang="en-CA" sz="1400" dirty="0" smtClean="0">
              <a:solidFill>
                <a:srgbClr val="000000"/>
              </a:solidFill>
              <a:latin typeface="Arial"/>
              <a:ea typeface="+mn-ea"/>
              <a:cs typeface="+mn-cs"/>
            </a:rPr>
            <a:t>(Agency or Multi-Agency Joint Programmes)</a:t>
          </a:r>
          <a:endParaRPr lang="en-CA" sz="1400" dirty="0">
            <a:solidFill>
              <a:srgbClr val="000000"/>
            </a:solidFill>
            <a:latin typeface="Arial"/>
            <a:ea typeface="+mn-ea"/>
            <a:cs typeface="+mn-cs"/>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xfrm>
          <a:off x="916019" y="1326303"/>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n-CA" sz="2000" dirty="0" smtClean="0">
              <a:solidFill>
                <a:srgbClr val="FFFFFF"/>
              </a:solidFill>
              <a:latin typeface="Arial"/>
              <a:ea typeface="+mn-ea"/>
              <a:cs typeface="+mn-cs"/>
            </a:rPr>
            <a:t>Monitoring &amp; Evaluation</a:t>
          </a:r>
          <a:endParaRPr lang="en-CA" sz="2000" dirty="0">
            <a:solidFill>
              <a:srgbClr val="FFFFFF"/>
            </a:solidFill>
            <a:latin typeface="Arial"/>
            <a:ea typeface="+mn-ea"/>
            <a:cs typeface="+mn-cs"/>
          </a:endParaRPr>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a:prstGeom prst="roundRect">
          <a:avLst/>
        </a:prstGeom>
      </dgm:spPr>
      <dgm:t>
        <a:bodyPr/>
        <a:lstStyle/>
        <a:p>
          <a:endParaRPr lang="en-CA"/>
        </a:p>
      </dgm:t>
    </dgm:pt>
    <dgm:pt modelId="{45ECDA69-CB63-4BD2-BECF-7578CA892ED2}" type="pres">
      <dgm:prSet presAssocID="{6F37DCA6-B962-4F32-BB9B-958211E9FE65}" presName="sibTransFirstNode" presStyleLbl="bgShp" presStyleIdx="0" presStyleCnt="1"/>
      <dgm:spPr>
        <a:prstGeom prst="circularArrow">
          <a:avLst>
            <a:gd name="adj1" fmla="val 5544"/>
            <a:gd name="adj2" fmla="val 330680"/>
            <a:gd name="adj3" fmla="val 13771194"/>
            <a:gd name="adj4" fmla="val 17388844"/>
            <a:gd name="adj5" fmla="val 5757"/>
          </a:avLst>
        </a:prstGeom>
      </dgm:spPr>
      <dgm:t>
        <a:bodyPr/>
        <a:lstStyle/>
        <a:p>
          <a:endParaRPr lang="en-CA"/>
        </a:p>
      </dgm:t>
    </dgm:pt>
    <dgm:pt modelId="{16A93882-C862-471F-B937-F0A7D51FDBE2}" type="pres">
      <dgm:prSet presAssocID="{D60B7D15-2708-4B0F-A15E-070CC9159A5B}" presName="nodeFollowingNodes" presStyleLbl="node1" presStyleIdx="1" presStyleCnt="5" custScaleY="191389" custRadScaleRad="108843" custRadScaleInc="12981">
        <dgm:presLayoutVars>
          <dgm:bulletEnabled val="1"/>
        </dgm:presLayoutVars>
      </dgm:prSet>
      <dgm:spPr>
        <a:prstGeom prst="roundRect">
          <a:avLst/>
        </a:prstGeom>
      </dgm:spPr>
      <dgm:t>
        <a:bodyPr/>
        <a:lstStyle/>
        <a:p>
          <a:endParaRPr lang="en-CA"/>
        </a:p>
      </dgm:t>
    </dgm:pt>
    <dgm:pt modelId="{464B3E4B-619D-4ED5-88F1-80285A820723}" type="pres">
      <dgm:prSet presAssocID="{CCC7CF17-8F24-4752-A5AD-F3A80A070AF1}" presName="nodeFollowingNodes" presStyleLbl="node1" presStyleIdx="2" presStyleCnt="5" custScaleY="132820">
        <dgm:presLayoutVars>
          <dgm:bulletEnabled val="1"/>
        </dgm:presLayoutVars>
      </dgm:prSet>
      <dgm:spPr>
        <a:prstGeom prst="roundRect">
          <a:avLst/>
        </a:prstGeom>
      </dgm:spPr>
      <dgm:t>
        <a:bodyPr/>
        <a:lstStyle/>
        <a:p>
          <a:endParaRPr lang="en-CA"/>
        </a:p>
      </dgm:t>
    </dgm:pt>
    <dgm:pt modelId="{D37AFB92-4B60-4D23-BF66-6836633136E9}" type="pres">
      <dgm:prSet presAssocID="{A8E0929E-3F58-4D76-982E-795C407F2247}" presName="nodeFollowingNodes" presStyleLbl="node1" presStyleIdx="3" presStyleCnt="5" custScaleY="138319" custRadScaleRad="104722" custRadScaleInc="33954">
        <dgm:presLayoutVars>
          <dgm:bulletEnabled val="1"/>
        </dgm:presLayoutVars>
      </dgm:prSet>
      <dgm:spPr>
        <a:prstGeom prst="roundRect">
          <a:avLst/>
        </a:prstGeom>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a:prstGeom prst="roundRect">
          <a:avLst/>
        </a:prstGeom>
      </dgm:spPr>
      <dgm:t>
        <a:bodyPr/>
        <a:lstStyle/>
        <a:p>
          <a:endParaRPr lang="en-CA"/>
        </a:p>
      </dgm:t>
    </dgm:pt>
  </dgm:ptLst>
  <dgm:cxnLst>
    <dgm:cxn modelId="{992A03E5-A320-4E60-9EB6-0C781E568621}" type="presOf" srcId="{D60B7D15-2708-4B0F-A15E-070CC9159A5B}" destId="{16A93882-C862-471F-B937-F0A7D51FDBE2}" srcOrd="0" destOrd="0" presId="urn:microsoft.com/office/officeart/2005/8/layout/cycle3"/>
    <dgm:cxn modelId="{0217EB31-F25A-418A-82B0-060B4BF914E0}" srcId="{343E1040-D71E-45DD-B560-3C8F313B3FD1}" destId="{CCC7CF17-8F24-4752-A5AD-F3A80A070AF1}" srcOrd="2" destOrd="0" parTransId="{69961F41-1AA8-4E6F-8B62-1677EFB4792F}" sibTransId="{16AA4991-08BF-4F2E-B89C-1A809FA4BBEB}"/>
    <dgm:cxn modelId="{06C1A818-0E19-4F5A-A74A-16FC135DDD18}" srcId="{343E1040-D71E-45DD-B560-3C8F313B3FD1}" destId="{412909ED-44B1-49DA-856F-DB146811E653}" srcOrd="4" destOrd="0" parTransId="{CBE0F6D5-7A2D-4243-868E-18AD589C8DB9}" sibTransId="{EBE77B4C-7340-4FE4-9136-D9DC8820E5F6}"/>
    <dgm:cxn modelId="{959C8268-EF7A-4A42-AF8B-3AC901C19EAD}" type="presOf" srcId="{412909ED-44B1-49DA-856F-DB146811E653}" destId="{EEF237A7-1A40-4B53-8734-47DB5F3C6BBA}" srcOrd="0" destOrd="0" presId="urn:microsoft.com/office/officeart/2005/8/layout/cycle3"/>
    <dgm:cxn modelId="{3FE778A0-9CB6-4EF6-BDA7-28A56A2A04D9}" srcId="{343E1040-D71E-45DD-B560-3C8F313B3FD1}" destId="{A8E0929E-3F58-4D76-982E-795C407F2247}" srcOrd="3" destOrd="0" parTransId="{0EAAEDCC-3EC9-456E-B3A1-6CF803266DC1}" sibTransId="{E7921541-E4BE-484A-80BF-887DFD77068F}"/>
    <dgm:cxn modelId="{5A1A262E-4C59-421D-96BB-2CB10C37322E}" srcId="{343E1040-D71E-45DD-B560-3C8F313B3FD1}" destId="{D60B7D15-2708-4B0F-A15E-070CC9159A5B}" srcOrd="1" destOrd="0" parTransId="{1116056A-A8D2-40D3-8F47-8AE5F8CA1ABB}" sibTransId="{91346739-35D8-4A8E-969D-F924C4C461A0}"/>
    <dgm:cxn modelId="{7D10D851-FEFD-4543-9DBE-0145A25AE012}" type="presOf" srcId="{343E1040-D71E-45DD-B560-3C8F313B3FD1}" destId="{5159D955-2041-45DF-8702-BB171C7A94F5}"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EEA8AAC8-387D-49E5-BDD2-24A123B66381}" type="presOf" srcId="{6F37DCA6-B962-4F32-BB9B-958211E9FE65}" destId="{45ECDA69-CB63-4BD2-BECF-7578CA892ED2}" srcOrd="0" destOrd="0" presId="urn:microsoft.com/office/officeart/2005/8/layout/cycle3"/>
    <dgm:cxn modelId="{2515882D-914D-4637-B986-91DEE98C2BE2}" type="presOf" srcId="{CCC7CF17-8F24-4752-A5AD-F3A80A070AF1}" destId="{464B3E4B-619D-4ED5-88F1-80285A820723}" srcOrd="0" destOrd="0" presId="urn:microsoft.com/office/officeart/2005/8/layout/cycle3"/>
    <dgm:cxn modelId="{E2705284-462B-4B9E-8353-48F332630E2D}" type="presOf" srcId="{A8E0929E-3F58-4D76-982E-795C407F2247}" destId="{D37AFB92-4B60-4D23-BF66-6836633136E9}" srcOrd="0" destOrd="0" presId="urn:microsoft.com/office/officeart/2005/8/layout/cycle3"/>
    <dgm:cxn modelId="{1CD3E785-826B-4300-980E-F9447FD54FBC}" type="presOf" srcId="{F3B0B6BA-E7CD-4330-9918-CA08047B30E7}" destId="{C173DE4D-39AA-4BF5-B038-C0DE79265639}" srcOrd="0" destOrd="0" presId="urn:microsoft.com/office/officeart/2005/8/layout/cycle3"/>
    <dgm:cxn modelId="{B53F30DD-46ED-40A5-8040-C3DA249112A6}" type="presParOf" srcId="{5159D955-2041-45DF-8702-BB171C7A94F5}" destId="{E5BE762F-37CA-45A2-959C-D446A14FEF21}" srcOrd="0" destOrd="0" presId="urn:microsoft.com/office/officeart/2005/8/layout/cycle3"/>
    <dgm:cxn modelId="{7C9E9D70-21AA-409C-83EF-2AB947A8CE69}" type="presParOf" srcId="{E5BE762F-37CA-45A2-959C-D446A14FEF21}" destId="{C173DE4D-39AA-4BF5-B038-C0DE79265639}" srcOrd="0" destOrd="0" presId="urn:microsoft.com/office/officeart/2005/8/layout/cycle3"/>
    <dgm:cxn modelId="{BA99FBF5-2873-421C-8EC6-CD89F25D5E24}" type="presParOf" srcId="{E5BE762F-37CA-45A2-959C-D446A14FEF21}" destId="{45ECDA69-CB63-4BD2-BECF-7578CA892ED2}" srcOrd="1" destOrd="0" presId="urn:microsoft.com/office/officeart/2005/8/layout/cycle3"/>
    <dgm:cxn modelId="{6E307A70-E189-40AA-8692-F33086DE6C26}" type="presParOf" srcId="{E5BE762F-37CA-45A2-959C-D446A14FEF21}" destId="{16A93882-C862-471F-B937-F0A7D51FDBE2}" srcOrd="2" destOrd="0" presId="urn:microsoft.com/office/officeart/2005/8/layout/cycle3"/>
    <dgm:cxn modelId="{4AE6F411-E29A-4BB4-8C06-5E7D990C090A}" type="presParOf" srcId="{E5BE762F-37CA-45A2-959C-D446A14FEF21}" destId="{464B3E4B-619D-4ED5-88F1-80285A820723}" srcOrd="3" destOrd="0" presId="urn:microsoft.com/office/officeart/2005/8/layout/cycle3"/>
    <dgm:cxn modelId="{7ACC2F4B-20A7-475C-B456-06A281AB4977}" type="presParOf" srcId="{E5BE762F-37CA-45A2-959C-D446A14FEF21}" destId="{D37AFB92-4B60-4D23-BF66-6836633136E9}" srcOrd="4" destOrd="0" presId="urn:microsoft.com/office/officeart/2005/8/layout/cycle3"/>
    <dgm:cxn modelId="{C2459A4F-1AF3-45F5-8621-C0B74D9074F5}"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CDA69-CB63-4BD2-BECF-7578CA892ED2}">
      <dsp:nvSpPr>
        <dsp:cNvPr id="0" name=""/>
        <dsp:cNvSpPr/>
      </dsp:nvSpPr>
      <dsp:spPr>
        <a:xfrm>
          <a:off x="1598167" y="-138443"/>
          <a:ext cx="4866329" cy="4866329"/>
        </a:xfrm>
        <a:prstGeom prst="circularArrow">
          <a:avLst>
            <a:gd name="adj1" fmla="val 5544"/>
            <a:gd name="adj2" fmla="val 330680"/>
            <a:gd name="adj3" fmla="val 13771194"/>
            <a:gd name="adj4" fmla="val 17388844"/>
            <a:gd name="adj5" fmla="val 5757"/>
          </a:avLst>
        </a:prstGeom>
        <a:solidFill>
          <a:srgbClr val="00CC99">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C173DE4D-39AA-4BF5-B038-C0DE79265639}">
      <dsp:nvSpPr>
        <dsp:cNvPr id="0" name=""/>
        <dsp:cNvSpPr/>
      </dsp:nvSpPr>
      <dsp:spPr>
        <a:xfrm>
          <a:off x="2889646" y="-107619"/>
          <a:ext cx="2283371" cy="1141685"/>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rgbClr val="FFFFFF"/>
              </a:solidFill>
              <a:latin typeface="Arial"/>
              <a:ea typeface="+mn-ea"/>
              <a:cs typeface="+mn-cs"/>
            </a:rPr>
            <a:t>Road Map</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Preparation process of the UNDAF</a:t>
          </a:r>
          <a:endParaRPr lang="en-CA" sz="1400" kern="1200" dirty="0">
            <a:solidFill>
              <a:srgbClr val="FFFFFF"/>
            </a:solidFill>
            <a:latin typeface="Arial"/>
            <a:ea typeface="+mn-ea"/>
            <a:cs typeface="+mn-cs"/>
          </a:endParaRPr>
        </a:p>
      </dsp:txBody>
      <dsp:txXfrm>
        <a:off x="2945378" y="-51887"/>
        <a:ext cx="2171907" cy="1030221"/>
      </dsp:txXfrm>
    </dsp:sp>
    <dsp:sp modelId="{16A93882-C862-471F-B937-F0A7D51FDBE2}">
      <dsp:nvSpPr>
        <dsp:cNvPr id="0" name=""/>
        <dsp:cNvSpPr/>
      </dsp:nvSpPr>
      <dsp:spPr>
        <a:xfrm>
          <a:off x="5112572" y="1045462"/>
          <a:ext cx="2283371" cy="2185061"/>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rgbClr val="FFFFFF"/>
              </a:solidFill>
              <a:latin typeface="Arial"/>
              <a:ea typeface="+mn-ea"/>
              <a:cs typeface="+mn-cs"/>
            </a:rPr>
            <a:t>Country Analysis</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Review existing analysis (assessment)</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UNCT supported analysis</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Identify UNCT comparative advantages</a:t>
          </a:r>
        </a:p>
        <a:p>
          <a:pPr lvl="0" algn="ctr" defTabSz="889000">
            <a:lnSpc>
              <a:spcPct val="90000"/>
            </a:lnSpc>
            <a:spcBef>
              <a:spcPct val="0"/>
            </a:spcBef>
            <a:spcAft>
              <a:spcPct val="35000"/>
            </a:spcAft>
          </a:pPr>
          <a:endParaRPr lang="en-CA" sz="1400" kern="1200" dirty="0">
            <a:solidFill>
              <a:srgbClr val="FFFFFF"/>
            </a:solidFill>
            <a:latin typeface="Arial"/>
            <a:ea typeface="+mn-ea"/>
            <a:cs typeface="+mn-cs"/>
          </a:endParaRPr>
        </a:p>
      </dsp:txBody>
      <dsp:txXfrm>
        <a:off x="5219238" y="1152128"/>
        <a:ext cx="2070039" cy="1971729"/>
      </dsp:txXfrm>
    </dsp:sp>
    <dsp:sp modelId="{464B3E4B-619D-4ED5-88F1-80285A820723}">
      <dsp:nvSpPr>
        <dsp:cNvPr id="0" name=""/>
        <dsp:cNvSpPr/>
      </dsp:nvSpPr>
      <dsp:spPr>
        <a:xfrm>
          <a:off x="4109414" y="3459090"/>
          <a:ext cx="2283371" cy="1516387"/>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rgbClr val="FFFFFF"/>
              </a:solidFill>
              <a:latin typeface="Arial"/>
              <a:ea typeface="+mn-ea"/>
              <a:cs typeface="+mn-cs"/>
            </a:rPr>
            <a:t>Strategic Planning</a:t>
          </a:r>
        </a:p>
        <a:p>
          <a:pPr lvl="0" algn="ctr" defTabSz="889000">
            <a:lnSpc>
              <a:spcPct val="90000"/>
            </a:lnSpc>
            <a:spcBef>
              <a:spcPct val="0"/>
            </a:spcBef>
            <a:spcAft>
              <a:spcPct val="35000"/>
            </a:spcAft>
          </a:pPr>
          <a:r>
            <a:rPr lang="en-CA" sz="1400" kern="1200" dirty="0" smtClean="0">
              <a:solidFill>
                <a:srgbClr val="FFFFFF"/>
              </a:solidFill>
              <a:latin typeface="Arial"/>
              <a:ea typeface="+mn-ea"/>
              <a:cs typeface="+mn-cs"/>
            </a:rPr>
            <a:t>- Strategic priorities for UNDAF/ UNDAF Action Plan</a:t>
          </a:r>
          <a:endParaRPr lang="en-CA" sz="1400" kern="1200" dirty="0">
            <a:solidFill>
              <a:srgbClr val="FFFFFF"/>
            </a:solidFill>
            <a:latin typeface="Arial"/>
            <a:ea typeface="+mn-ea"/>
            <a:cs typeface="+mn-cs"/>
          </a:endParaRPr>
        </a:p>
      </dsp:txBody>
      <dsp:txXfrm>
        <a:off x="4183438" y="3533114"/>
        <a:ext cx="2135323" cy="1368339"/>
      </dsp:txXfrm>
    </dsp:sp>
    <dsp:sp modelId="{D37AFB92-4B60-4D23-BF66-6836633136E9}">
      <dsp:nvSpPr>
        <dsp:cNvPr id="0" name=""/>
        <dsp:cNvSpPr/>
      </dsp:nvSpPr>
      <dsp:spPr>
        <a:xfrm>
          <a:off x="1080134" y="2952326"/>
          <a:ext cx="2283371" cy="1579168"/>
        </a:xfrm>
        <a:prstGeom prst="roundRect">
          <a:avLst/>
        </a:prstGeom>
        <a:solidFill>
          <a:srgbClr val="3333CC">
            <a:lumMod val="20000"/>
            <a:lumOff val="8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CA" sz="1800" kern="1200" dirty="0" smtClean="0">
              <a:solidFill>
                <a:srgbClr val="000000"/>
              </a:solidFill>
              <a:latin typeface="Arial"/>
              <a:ea typeface="+mn-ea"/>
              <a:cs typeface="+mn-cs"/>
            </a:rPr>
            <a:t>Programme Planning &amp; Implementation </a:t>
          </a:r>
          <a:r>
            <a:rPr lang="en-CA" sz="1400" kern="1200" dirty="0" smtClean="0">
              <a:solidFill>
                <a:srgbClr val="000000"/>
              </a:solidFill>
              <a:latin typeface="Arial"/>
              <a:ea typeface="+mn-ea"/>
              <a:cs typeface="+mn-cs"/>
            </a:rPr>
            <a:t>(Agency or Multi-Agency Joint Programmes)</a:t>
          </a:r>
          <a:endParaRPr lang="en-CA" sz="1400" kern="1200" dirty="0">
            <a:solidFill>
              <a:srgbClr val="000000"/>
            </a:solidFill>
            <a:latin typeface="Arial"/>
            <a:ea typeface="+mn-ea"/>
            <a:cs typeface="+mn-cs"/>
          </a:endParaRPr>
        </a:p>
      </dsp:txBody>
      <dsp:txXfrm>
        <a:off x="1157223" y="3029415"/>
        <a:ext cx="2129193" cy="1424990"/>
      </dsp:txXfrm>
    </dsp:sp>
    <dsp:sp modelId="{EEF237A7-1A40-4B53-8734-47DB5F3C6BBA}">
      <dsp:nvSpPr>
        <dsp:cNvPr id="0" name=""/>
        <dsp:cNvSpPr/>
      </dsp:nvSpPr>
      <dsp:spPr>
        <a:xfrm>
          <a:off x="916019" y="1326303"/>
          <a:ext cx="2283371" cy="1141685"/>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CA" sz="2000" kern="1200" dirty="0" smtClean="0">
              <a:solidFill>
                <a:srgbClr val="FFFFFF"/>
              </a:solidFill>
              <a:latin typeface="Arial"/>
              <a:ea typeface="+mn-ea"/>
              <a:cs typeface="+mn-cs"/>
            </a:rPr>
            <a:t>Monitoring &amp; Evaluation</a:t>
          </a:r>
          <a:endParaRPr lang="en-CA" sz="2000" kern="1200" dirty="0">
            <a:solidFill>
              <a:srgbClr val="FFFFFF"/>
            </a:solidFill>
            <a:latin typeface="Arial"/>
            <a:ea typeface="+mn-ea"/>
            <a:cs typeface="+mn-cs"/>
          </a:endParaRPr>
        </a:p>
      </dsp:txBody>
      <dsp:txXfrm>
        <a:off x="971751" y="1382035"/>
        <a:ext cx="2171907" cy="1030221"/>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pPr>
              <a:defRPr/>
            </a:pPr>
            <a:fld id="{53B2DEB1-B39E-4C35-86B2-6187B2F03537}" type="datetimeFigureOut">
              <a:rPr lang="en-GB"/>
              <a:pPr>
                <a:defRPr/>
              </a:pPr>
              <a:t>27/05/2011</a:t>
            </a:fld>
            <a:endParaRPr lang="en-GB"/>
          </a:p>
        </p:txBody>
      </p:sp>
      <p:sp>
        <p:nvSpPr>
          <p:cNvPr id="4" name="Footer Placeholder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pPr>
              <a:defRPr/>
            </a:pPr>
            <a:fld id="{8C7BC0B4-225A-43E3-A112-6348DD68AD14}" type="slidenum">
              <a:rPr lang="en-GB"/>
              <a:pPr>
                <a:defRPr/>
              </a:pPr>
              <a:t>‹#›</a:t>
            </a:fld>
            <a:endParaRPr lang="en-GB"/>
          </a:p>
        </p:txBody>
      </p:sp>
    </p:spTree>
    <p:extLst>
      <p:ext uri="{BB962C8B-B14F-4D97-AF65-F5344CB8AC3E}">
        <p14:creationId xmlns:p14="http://schemas.microsoft.com/office/powerpoint/2010/main" val="30286268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8435"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B6CFB145-75B6-4C0B-95F5-3E02647A9A3B}" type="datetimeFigureOut">
              <a:rPr lang="en-US"/>
              <a:pPr>
                <a:defRPr/>
              </a:pPr>
              <a:t>5/27/2011</a:t>
            </a:fld>
            <a:endParaRPr lang="en-US"/>
          </a:p>
        </p:txBody>
      </p:sp>
      <p:sp>
        <p:nvSpPr>
          <p:cNvPr id="13316"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9E7BB7B9-153E-409F-9099-57B6263273D3}" type="slidenum">
              <a:rPr lang="en-US"/>
              <a:pPr>
                <a:defRPr/>
              </a:pPr>
              <a:t>‹#›</a:t>
            </a:fld>
            <a:endParaRPr lang="en-US"/>
          </a:p>
        </p:txBody>
      </p:sp>
    </p:spTree>
    <p:extLst>
      <p:ext uri="{BB962C8B-B14F-4D97-AF65-F5344CB8AC3E}">
        <p14:creationId xmlns:p14="http://schemas.microsoft.com/office/powerpoint/2010/main" val="1892687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a:ln/>
        </p:spPr>
      </p:sp>
      <p:sp>
        <p:nvSpPr>
          <p:cNvPr id="16386" name="Rectangle 3"/>
          <p:cNvSpPr>
            <a:spLocks noGrp="1"/>
          </p:cNvSpPr>
          <p:nvPr>
            <p:ph type="body" idx="1"/>
          </p:nvPr>
        </p:nvSpPr>
        <p:spPr>
          <a:noFill/>
          <a:ln/>
        </p:spPr>
        <p:txBody>
          <a:bodyPr/>
          <a:lstStyle/>
          <a:p>
            <a:pPr eaLnBrk="1" hangingPunct="1"/>
            <a:r>
              <a:rPr lang="en-US" b="1" smtClean="0"/>
              <a:t>Expected Results:</a:t>
            </a:r>
            <a:endParaRPr lang="en-CA" smtClean="0"/>
          </a:p>
          <a:p>
            <a:pPr eaLnBrk="1" hangingPunct="1"/>
            <a:r>
              <a:rPr lang="en-US" smtClean="0"/>
              <a:t>Participants are confident to apply a HRBA to analysis. </a:t>
            </a:r>
          </a:p>
          <a:p>
            <a:pPr eaLnBrk="1" hangingPunct="1"/>
            <a:r>
              <a:rPr lang="en-US" smtClean="0"/>
              <a:t>They can</a:t>
            </a:r>
            <a:endParaRPr lang="en-CA" smtClean="0"/>
          </a:p>
          <a:p>
            <a:pPr eaLnBrk="1" hangingPunct="1">
              <a:buFontTx/>
              <a:buChar char="•"/>
            </a:pPr>
            <a:r>
              <a:rPr lang="en-US" smtClean="0"/>
              <a:t>Undertake causality analysis of development challenges to identify rights that are not being met or at risk of violation;</a:t>
            </a:r>
            <a:endParaRPr lang="en-CA" smtClean="0"/>
          </a:p>
          <a:p>
            <a:pPr eaLnBrk="1" hangingPunct="1">
              <a:buFontTx/>
              <a:buChar char="•"/>
            </a:pPr>
            <a:r>
              <a:rPr lang="en-US" smtClean="0"/>
              <a:t>Build on their causality analysis to identify rights holders and their claims, and duty bearers and their corresponding obligations;</a:t>
            </a:r>
            <a:endParaRPr lang="en-CA" smtClean="0"/>
          </a:p>
          <a:p>
            <a:pPr eaLnBrk="1" hangingPunct="1">
              <a:buFontTx/>
              <a:buChar char="•"/>
            </a:pPr>
            <a:r>
              <a:rPr lang="en-US" smtClean="0"/>
              <a:t>Use this role-pattern analysis to identify the critical capacity gaps that prevent rights holders from claiming their rights, and duty bearers from meeting their obligations</a:t>
            </a:r>
            <a:endParaRPr lang="en-CA" smtClean="0"/>
          </a:p>
          <a:p>
            <a:pPr eaLnBrk="1" hangingPunct="1">
              <a:buFontTx/>
              <a:buChar char="•"/>
            </a:pPr>
            <a:r>
              <a:rPr lang="en-US" smtClean="0"/>
              <a:t>Apply the human rights principles and standards to strengthen their overall analysis.</a:t>
            </a:r>
            <a:endParaRPr lang="en-CA" smtClean="0"/>
          </a:p>
          <a:p>
            <a:pPr eaLnBrk="1" hangingPunct="1"/>
            <a:r>
              <a:rPr lang="en-US" smtClean="0"/>
              <a:t> </a:t>
            </a:r>
            <a:endParaRPr lang="en-CA" smtClean="0"/>
          </a:p>
          <a:p>
            <a:pPr eaLnBrk="1" hangingPunct="1"/>
            <a:endParaRPr lang="en-CA" smtClean="0"/>
          </a:p>
          <a:p>
            <a:pPr eaLnBrk="1" hangingPunct="1"/>
            <a:endParaRPr lang="en-C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12A84437-FF61-4716-8130-490CF507CD23}" type="slidenum">
              <a:rPr lang="en-US" sz="1200">
                <a:cs typeface="Arial" charset="0"/>
              </a:rPr>
              <a:pPr algn="r"/>
              <a:t>10</a:t>
            </a:fld>
            <a:endParaRPr lang="en-US" sz="1200">
              <a:cs typeface="Arial"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2AB7D1F-B1DB-4180-B90C-30D8FD34BB91}" type="slidenum">
              <a:rPr lang="en-US" sz="1200">
                <a:cs typeface="Arial" charset="0"/>
              </a:rPr>
              <a:pPr algn="r"/>
              <a:t>11</a:t>
            </a:fld>
            <a:endParaRPr lang="en-US" sz="1200">
              <a:cs typeface="Arial"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p:spPr>
        <p:txBody>
          <a:bodyPr/>
          <a:lstStyle/>
          <a:p>
            <a:pPr eaLnBrk="1" hangingPunct="1"/>
            <a:r>
              <a:rPr lang="en-US" sz="800" dirty="0" smtClean="0"/>
              <a:t>Identifying which rights are not being realized and their immediate, underlying and root causes </a:t>
            </a:r>
          </a:p>
          <a:p>
            <a:pPr eaLnBrk="1" hangingPunct="1"/>
            <a:r>
              <a:rPr lang="en-US" sz="800" dirty="0" smtClean="0"/>
              <a:t>Immediate causes – the most direct cause affects individuals and households; </a:t>
            </a:r>
          </a:p>
          <a:p>
            <a:pPr eaLnBrk="1" hangingPunct="1"/>
            <a:r>
              <a:rPr lang="en-US" sz="800" dirty="0" smtClean="0"/>
              <a:t>Underlying causes normally involve service delivery and behavior</a:t>
            </a:r>
          </a:p>
          <a:p>
            <a:pPr eaLnBrk="1" hangingPunct="1"/>
            <a:r>
              <a:rPr lang="en-US" sz="800" dirty="0" smtClean="0"/>
              <a:t>Root causes include things such as tradition, economic resources, ideology</a:t>
            </a:r>
          </a:p>
          <a:p>
            <a:pPr eaLnBrk="1" hangingPunct="1"/>
            <a:endParaRPr lang="en-US" sz="800" dirty="0" smtClean="0"/>
          </a:p>
          <a:p>
            <a:pPr eaLnBrk="1" hangingPunct="1"/>
            <a:r>
              <a:rPr lang="en-US" sz="800" dirty="0" smtClean="0"/>
              <a:t>Needs disaggregated data to identify disparities, negative trends which are often masked by aggregate data</a:t>
            </a:r>
          </a:p>
          <a:p>
            <a:pPr eaLnBrk="1" hangingPunct="1"/>
            <a:endParaRPr lang="en-US" sz="800" dirty="0" smtClean="0"/>
          </a:p>
          <a:p>
            <a:pPr eaLnBrk="1" hangingPunct="1"/>
            <a:r>
              <a:rPr lang="en-US" sz="800" dirty="0" smtClean="0"/>
              <a:t>Includes understanding of the context and its effect on people’s lives, review of policies and laws to assess consistency with global human rights standards</a:t>
            </a:r>
          </a:p>
          <a:p>
            <a:pPr eaLnBrk="1" hangingPunct="1"/>
            <a:endParaRPr lang="en-US" sz="800" dirty="0" smtClean="0"/>
          </a:p>
          <a:p>
            <a:pPr eaLnBrk="1" hangingPunct="1"/>
            <a:r>
              <a:rPr lang="en-US" sz="800" dirty="0" smtClean="0"/>
              <a:t>Needs a participatory process</a:t>
            </a:r>
          </a:p>
          <a:p>
            <a:pPr eaLnBrk="1" hangingPunct="1"/>
            <a:endParaRPr lang="en-US" sz="800"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1B0054-9C65-4DA6-991B-BB69CE3A6E34}" type="slidenum">
              <a:rPr lang="en-US"/>
              <a:pPr/>
              <a:t>12</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a:xfrm>
            <a:off x="906357" y="4690269"/>
            <a:ext cx="4984962" cy="4443413"/>
          </a:xfrm>
        </p:spPr>
        <p:txBody>
          <a:bodyPr/>
          <a:lstStyle/>
          <a:p>
            <a:endParaRPr lang="th-TH"/>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1E338A1-1AF3-4348-9E87-27A8A73F1532}" type="slidenum">
              <a:rPr lang="en-US" sz="1200">
                <a:cs typeface="Arial" charset="0"/>
              </a:rPr>
              <a:pPr algn="r"/>
              <a:t>13</a:t>
            </a:fld>
            <a:endParaRPr lang="en-US" sz="1200">
              <a:cs typeface="Arial" charset="0"/>
            </a:endParaRPr>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681038" y="4689475"/>
            <a:ext cx="5435600" cy="4443413"/>
          </a:xfrm>
          <a:noFill/>
          <a:ln/>
        </p:spPr>
        <p:txBody>
          <a:bodyPr/>
          <a:lstStyle/>
          <a:p>
            <a:pPr eaLnBrk="1" hangingPunct="1"/>
            <a:r>
              <a:rPr lang="en-GB" sz="800" smtClean="0"/>
              <a:t>HIDDEN SLIDE</a:t>
            </a:r>
          </a:p>
          <a:p>
            <a:pPr eaLnBrk="1" hangingPunct="1"/>
            <a:r>
              <a:rPr lang="en-GB" sz="800" smtClean="0"/>
              <a:t>This slide shows that commonalities among underlying and root causes represent core problems.  In this example, a causal analysis of HIV/AIDS suggests that gender discrimination is a fundamental issue.  An analysis of girl’s not attending school also finds gender discrimination as an issue.  This suggests to the UNCT that gender discrimination is an issue affecting the realization of several MDGs and the associated rights.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F5D19BDD-A828-4CBA-AD90-7A3B01697DBF}" type="slidenum">
              <a:rPr lang="en-US" sz="1200">
                <a:cs typeface="Arial" charset="0"/>
              </a:rPr>
              <a:pPr algn="r"/>
              <a:t>14</a:t>
            </a:fld>
            <a:endParaRPr lang="en-US" sz="1200">
              <a:cs typeface="Arial" charset="0"/>
            </a:endParaRPr>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pPr eaLnBrk="1" hangingPunct="1"/>
            <a:r>
              <a:rPr lang="en-US" sz="800" smtClean="0"/>
              <a:t>Group instruction.  Groups will need cards, markers, masking tape, wall space, a white board or flipchart.  </a:t>
            </a:r>
          </a:p>
          <a:p>
            <a:pPr eaLnBrk="1" hangingPunct="1"/>
            <a:endParaRPr lang="en-US" sz="800" smtClean="0"/>
          </a:p>
          <a:p>
            <a:pPr eaLnBrk="1" hangingPunct="1"/>
            <a:r>
              <a:rPr lang="en-US" sz="800" smtClean="0"/>
              <a:t>Each group will select one MDG to work on, and if possible identify a specific status indicator relevant to that MDG (e.g. primary school drop out rates for girls).</a:t>
            </a:r>
          </a:p>
          <a:p>
            <a:pPr eaLnBrk="1" hangingPunct="1"/>
            <a:endParaRPr lang="en-US" sz="800" smtClean="0"/>
          </a:p>
          <a:p>
            <a:pPr eaLnBrk="1" hangingPunct="1"/>
            <a:r>
              <a:rPr lang="en-US" sz="800" smtClean="0"/>
              <a:t>Constructing a problem tree for those unfamiliar with the pre=actice will be most easily done by initial brainstorming and noting the results on cards.  E.g. if the question is “Why do girls leave school?”, group members may note any possible cause without respect to whether it is immediate, underlying or basic.  Once a reasonable number of causes have been identified, the causes may be structured in the logical chain.</a:t>
            </a:r>
          </a:p>
          <a:p>
            <a:pPr eaLnBrk="1" hangingPunct="1"/>
            <a:endParaRPr lang="en-US" sz="800" smtClean="0"/>
          </a:p>
          <a:p>
            <a:pPr eaLnBrk="1" hangingPunct="1"/>
            <a:r>
              <a:rPr lang="en-US" sz="800" smtClean="0"/>
              <a:t>The alterative is to try to build from the top down, but this will be less participatoiry and creative.</a:t>
            </a:r>
          </a:p>
          <a:p>
            <a:pPr eaLnBrk="1" hangingPunct="1"/>
            <a:endParaRPr lang="en-US" sz="800" smtClean="0"/>
          </a:p>
          <a:p>
            <a:pPr eaLnBrk="1" hangingPunct="1"/>
            <a:r>
              <a:rPr lang="en-US" sz="800" smtClean="0"/>
              <a:t>Selecting one chain means one vertical causal relationship out of the various possible vertical relationships.</a:t>
            </a:r>
          </a:p>
          <a:p>
            <a:pPr eaLnBrk="1" hangingPunct="1"/>
            <a:endParaRPr lang="en-US" sz="800" smtClean="0"/>
          </a:p>
          <a:p>
            <a:pPr eaLnBrk="1" hangingPunct="1"/>
            <a:r>
              <a:rPr lang="en-US" sz="800" smtClean="0"/>
              <a:t>Note to the facilitator: In addition, in order to facilitate the identification of the claim later on, participants may be asked to consider the AAQ (availability, accessibility, quality) dimensions for ESCR standards and highlight in which dimension the respective right seems unfulfilled.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0DB86727-3D77-434C-92F8-D726E43AD1BD}" type="slidenum">
              <a:rPr lang="en-US" sz="1200">
                <a:cs typeface="Arial" charset="0"/>
              </a:rPr>
              <a:pPr algn="r"/>
              <a:t>15</a:t>
            </a:fld>
            <a:endParaRPr lang="en-US" sz="1200">
              <a:cs typeface="Arial" charset="0"/>
            </a:endParaRPr>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r>
              <a:rPr lang="en-CA" sz="1000" dirty="0" smtClean="0"/>
              <a:t>HIDDEN SLIDE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a:ln/>
        </p:spPr>
      </p:sp>
      <p:sp>
        <p:nvSpPr>
          <p:cNvPr id="66562" name="Notes Placeholder 2"/>
          <p:cNvSpPr>
            <a:spLocks noGrp="1"/>
          </p:cNvSpPr>
          <p:nvPr>
            <p:ph type="body" idx="1"/>
          </p:nvPr>
        </p:nvSpPr>
        <p:spPr>
          <a:noFill/>
          <a:ln/>
        </p:spPr>
        <p:txBody>
          <a:bodyPr/>
          <a:lstStyle/>
          <a:p>
            <a:endParaRPr lang="en-GB" dirty="0" smtClean="0"/>
          </a:p>
        </p:txBody>
      </p:sp>
      <p:sp>
        <p:nvSpPr>
          <p:cNvPr id="66563" name="Slide Number Placeholder 3"/>
          <p:cNvSpPr>
            <a:spLocks noGrp="1"/>
          </p:cNvSpPr>
          <p:nvPr>
            <p:ph type="sldNum" sz="quarter" idx="5"/>
          </p:nvPr>
        </p:nvSpPr>
        <p:spPr>
          <a:noFill/>
        </p:spPr>
        <p:txBody>
          <a:bodyPr/>
          <a:lstStyle/>
          <a:p>
            <a:fld id="{B6F72776-C38F-4231-8E80-2C498301835A}"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D5681739-C9AB-4886-9408-3F1F0D0AF608}" type="slidenum">
              <a:rPr lang="en-US" sz="1200">
                <a:cs typeface="Arial" charset="0"/>
              </a:rPr>
              <a:pPr algn="r"/>
              <a:t>17</a:t>
            </a:fld>
            <a:endParaRPr lang="en-US" sz="1200">
              <a:cs typeface="Arial" charset="0"/>
            </a:endParaRPr>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xfrm>
            <a:off x="239713" y="4579938"/>
            <a:ext cx="6318250" cy="5294312"/>
          </a:xfrm>
          <a:noFill/>
          <a:ln/>
        </p:spPr>
        <p:txBody>
          <a:bodyPr/>
          <a:lstStyle/>
          <a:p>
            <a:pPr marL="228600" indent="-228600" eaLnBrk="1" hangingPunct="1">
              <a:lnSpc>
                <a:spcPct val="90000"/>
              </a:lnSpc>
            </a:pPr>
            <a:r>
              <a:rPr lang="en-US" sz="800" b="1" smtClean="0"/>
              <a:t>Role Pattern </a:t>
            </a:r>
          </a:p>
          <a:p>
            <a:pPr marL="228600" indent="-228600" eaLnBrk="1" hangingPunct="1">
              <a:lnSpc>
                <a:spcPct val="90000"/>
              </a:lnSpc>
            </a:pPr>
            <a:r>
              <a:rPr lang="en-US" sz="800" smtClean="0"/>
              <a:t>Whose rights are being affected? Who is responsible for the rights not being respected, protected or fulfilled? </a:t>
            </a:r>
            <a:r>
              <a:rPr lang="en-GB" sz="800" smtClean="0"/>
              <a:t>Who are the  rights-holders and do they have the capacity to claim their rights including the ability to access information, organize and participate, advocate claims and policy change, as well as obtain redress?  What, specifically, is owed to the rights holders?  What mechanisms of delivery, accountability, and redress exist, and what mechanisms should be established? Who are duty-bearers and what obligations are they supposed to meet? Who are the specific actors or institutions responsible for performance and do they have the capacity to meet obligations (including responsibility, authority, data, and resources)? Are these duty-bearers also rights-holders?  In other words, do they rely on others performing their duties in order to be able to, in turn, deliver what they owe? Do the others have the capacity to perform their duties? What is the relationship between the rights-holders and duty-bearers in regard to the development issue being examined and at what level are interventions for capacity building most effective (community,  regional, national)?</a:t>
            </a:r>
          </a:p>
          <a:p>
            <a:pPr marL="228600" indent="-228600" eaLnBrk="1" hangingPunct="1">
              <a:lnSpc>
                <a:spcPct val="90000"/>
              </a:lnSpc>
            </a:pPr>
            <a:endParaRPr lang="en-GB" sz="800" smtClean="0"/>
          </a:p>
          <a:p>
            <a:pPr marL="228600" indent="-228600" eaLnBrk="1" hangingPunct="1">
              <a:lnSpc>
                <a:spcPct val="90000"/>
              </a:lnSpc>
            </a:pPr>
            <a:r>
              <a:rPr lang="en-GB" sz="800" smtClean="0"/>
              <a:t>Call Boxes: the identification of roles should not be an arbitrary exercise. It should be guided by the claims and duties established in international human rights standards as well as by the more specific roles and standards defined in national laws, procedures and policies.</a:t>
            </a:r>
            <a:r>
              <a:rPr lang="en-US" sz="800" smtClean="0"/>
              <a:t> </a:t>
            </a:r>
          </a:p>
          <a:p>
            <a:pPr marL="228600" indent="-228600" eaLnBrk="1" hangingPunct="1">
              <a:lnSpc>
                <a:spcPct val="90000"/>
              </a:lnSpc>
            </a:pPr>
            <a:endParaRPr lang="en-US" sz="800" smtClean="0"/>
          </a:p>
          <a:p>
            <a:pPr marL="228600" indent="-228600" eaLnBrk="1" hangingPunct="1">
              <a:lnSpc>
                <a:spcPct val="90000"/>
              </a:lnSpc>
              <a:spcBef>
                <a:spcPct val="40000"/>
              </a:spcBef>
            </a:pPr>
            <a:r>
              <a:rPr lang="en-US" sz="800" smtClean="0"/>
              <a:t>Analyse responsibilities and claims and the relationships between rights holders (RH) and duty bearers (DB)</a:t>
            </a:r>
          </a:p>
          <a:p>
            <a:pPr marL="228600" indent="-228600" eaLnBrk="1" hangingPunct="1">
              <a:lnSpc>
                <a:spcPct val="90000"/>
              </a:lnSpc>
              <a:spcBef>
                <a:spcPct val="40000"/>
              </a:spcBef>
            </a:pPr>
            <a:r>
              <a:rPr lang="en-US" sz="800" smtClean="0"/>
              <a:t>Identify duty bearers and their responsibilities for respecting, protecting and fulfilling rights</a:t>
            </a:r>
          </a:p>
          <a:p>
            <a:pPr marL="228600" indent="-228600" eaLnBrk="1" hangingPunct="1">
              <a:lnSpc>
                <a:spcPct val="90000"/>
              </a:lnSpc>
              <a:spcBef>
                <a:spcPct val="40000"/>
              </a:spcBef>
            </a:pPr>
            <a:r>
              <a:rPr lang="en-US" sz="800" smtClean="0"/>
              <a:t>Identify patterns of relationships between different levels – duty bearer may also be a rights holder against the next level</a:t>
            </a:r>
          </a:p>
          <a:p>
            <a:pPr marL="228600" indent="-228600" eaLnBrk="1" hangingPunct="1">
              <a:lnSpc>
                <a:spcPct val="90000"/>
              </a:lnSpc>
              <a:spcBef>
                <a:spcPct val="40000"/>
              </a:spcBef>
            </a:pPr>
            <a:r>
              <a:rPr lang="en-US" sz="800" smtClean="0"/>
              <a:t>RHs have more than one right and DBs have multiple roles to fulfill different rights</a:t>
            </a:r>
          </a:p>
          <a:p>
            <a:pPr marL="228600" indent="-228600" eaLnBrk="1" hangingPunct="1">
              <a:lnSpc>
                <a:spcPct val="90000"/>
              </a:lnSpc>
            </a:pPr>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A2180057-5CDA-4816-A913-8DA81E1D0C35}" type="slidenum">
              <a:rPr lang="en-US" sz="1200">
                <a:cs typeface="Arial" charset="0"/>
              </a:rPr>
              <a:pPr algn="r"/>
              <a:t>18</a:t>
            </a:fld>
            <a:endParaRPr lang="en-US" sz="1200">
              <a:cs typeface="Arial" charset="0"/>
            </a:endParaRPr>
          </a:p>
        </p:txBody>
      </p:sp>
      <p:sp>
        <p:nvSpPr>
          <p:cNvPr id="70658"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0A64761A-59F6-4C07-925B-605353D9EAEE}" type="slidenum">
              <a:rPr lang="en-US" altLang="ja-JP" sz="1200">
                <a:cs typeface="Arial" charset="0"/>
              </a:rPr>
              <a:pPr algn="r"/>
              <a:t>18</a:t>
            </a:fld>
            <a:endParaRPr lang="en-US" altLang="ja-JP" sz="1200">
              <a:cs typeface="Arial" charset="0"/>
            </a:endParaRPr>
          </a:p>
        </p:txBody>
      </p:sp>
      <p:sp>
        <p:nvSpPr>
          <p:cNvPr id="70659" name="Rectangle 2"/>
          <p:cNvSpPr>
            <a:spLocks noGrp="1" noRot="1" noChangeAspect="1" noChangeArrowheads="1" noTextEdit="1"/>
          </p:cNvSpPr>
          <p:nvPr>
            <p:ph type="sldImg"/>
          </p:nvPr>
        </p:nvSpPr>
        <p:spPr>
          <a:xfrm>
            <a:off x="912813" y="427038"/>
            <a:ext cx="4938712" cy="3703637"/>
          </a:xfrm>
          <a:ln/>
        </p:spPr>
      </p:sp>
      <p:sp>
        <p:nvSpPr>
          <p:cNvPr id="70660" name="Rectangle 3"/>
          <p:cNvSpPr>
            <a:spLocks noGrp="1" noChangeArrowheads="1"/>
          </p:cNvSpPr>
          <p:nvPr>
            <p:ph type="body" idx="1"/>
          </p:nvPr>
        </p:nvSpPr>
        <p:spPr>
          <a:xfrm>
            <a:off x="330200" y="4314825"/>
            <a:ext cx="6097588" cy="4830763"/>
          </a:xfrm>
          <a:noFill/>
          <a:ln/>
        </p:spPr>
        <p:txBody>
          <a:bodyPr/>
          <a:lstStyle/>
          <a:p>
            <a:pPr marL="228600" indent="-228600" eaLnBrk="1" hangingPunct="1">
              <a:lnSpc>
                <a:spcPct val="80000"/>
              </a:lnSpc>
              <a:spcBef>
                <a:spcPct val="0"/>
              </a:spcBef>
            </a:pPr>
            <a:r>
              <a:rPr lang="en-GB" altLang="zh-CN" sz="800" smtClean="0">
                <a:cs typeface="宋体"/>
              </a:rPr>
              <a:t>HIDDEN SLIDE</a:t>
            </a:r>
          </a:p>
          <a:p>
            <a:pPr marL="228600" indent="-228600" eaLnBrk="1" hangingPunct="1">
              <a:lnSpc>
                <a:spcPct val="80000"/>
              </a:lnSpc>
              <a:spcBef>
                <a:spcPct val="0"/>
              </a:spcBef>
            </a:pPr>
            <a:r>
              <a:rPr lang="en-GB" altLang="zh-CN" sz="800" b="1" smtClean="0">
                <a:cs typeface="宋体"/>
              </a:rPr>
              <a:t>Continuing with the idea in the previous slide that the State is the primary duty bearer under international law, explain that:</a:t>
            </a:r>
          </a:p>
          <a:p>
            <a:pPr marL="228600" indent="-228600" eaLnBrk="1" hangingPunct="1">
              <a:lnSpc>
                <a:spcPct val="80000"/>
              </a:lnSpc>
              <a:spcBef>
                <a:spcPct val="0"/>
              </a:spcBef>
            </a:pPr>
            <a:r>
              <a:rPr lang="en-GB" altLang="zh-CN" sz="800" b="1" smtClean="0">
                <a:cs typeface="宋体"/>
              </a:rPr>
              <a:t> </a:t>
            </a:r>
          </a:p>
          <a:p>
            <a:pPr marL="228600" indent="-228600" eaLnBrk="1" hangingPunct="1">
              <a:lnSpc>
                <a:spcPct val="80000"/>
              </a:lnSpc>
              <a:spcBef>
                <a:spcPct val="0"/>
              </a:spcBef>
            </a:pPr>
            <a:r>
              <a:rPr lang="en-GB" altLang="zh-CN" sz="800" b="1" smtClean="0">
                <a:cs typeface="宋体"/>
              </a:rPr>
              <a:t>States Parties</a:t>
            </a:r>
            <a:r>
              <a:rPr lang="en-GB" altLang="zh-CN" sz="800" smtClean="0">
                <a:cs typeface="宋体"/>
              </a:rPr>
              <a:t> have specific obligations to respect, protect, and fulfil the rights recognized in the treaty and to take the necessary action towards their implementation.</a:t>
            </a:r>
            <a:r>
              <a:rPr lang="en-US" altLang="zh-CN" sz="800" smtClean="0">
                <a:cs typeface="宋体"/>
              </a:rPr>
              <a:t> All rights, to varying degrees, entail obligations of an </a:t>
            </a:r>
            <a:r>
              <a:rPr lang="en-US" altLang="zh-CN" sz="800" b="1" i="1" smtClean="0">
                <a:cs typeface="宋体"/>
              </a:rPr>
              <a:t>immediate</a:t>
            </a:r>
            <a:r>
              <a:rPr lang="en-US" altLang="zh-CN" sz="800" b="1" smtClean="0">
                <a:cs typeface="宋体"/>
              </a:rPr>
              <a:t> kind</a:t>
            </a:r>
            <a:r>
              <a:rPr lang="en-US" altLang="zh-CN" sz="800" smtClean="0">
                <a:cs typeface="宋体"/>
              </a:rPr>
              <a:t>, such as the obligation not to discriminate in the realization of the right in question. In the case of economic, social and cultural rights in particular, obligations can also be </a:t>
            </a:r>
            <a:r>
              <a:rPr lang="en-US" altLang="zh-CN" sz="800" b="1" smtClean="0">
                <a:cs typeface="宋体"/>
              </a:rPr>
              <a:t>of a </a:t>
            </a:r>
            <a:r>
              <a:rPr lang="en-US" altLang="zh-CN" sz="800" b="1" i="1" smtClean="0">
                <a:cs typeface="宋体"/>
              </a:rPr>
              <a:t>progressive</a:t>
            </a:r>
            <a:r>
              <a:rPr lang="en-US" altLang="zh-CN" sz="800" b="1" smtClean="0">
                <a:cs typeface="宋体"/>
              </a:rPr>
              <a:t> kind</a:t>
            </a:r>
            <a:r>
              <a:rPr lang="en-US" altLang="zh-CN" sz="800" smtClean="0">
                <a:cs typeface="宋体"/>
              </a:rPr>
              <a:t>, the realization of the right being subject to resource constraints.</a:t>
            </a:r>
            <a:endParaRPr lang="en-GB" altLang="ja-JP" sz="800" smtClean="0">
              <a:cs typeface="ＭＳ Ｐゴシック"/>
            </a:endParaRPr>
          </a:p>
          <a:p>
            <a:pPr marL="228600" indent="-228600" eaLnBrk="1" hangingPunct="1">
              <a:lnSpc>
                <a:spcPct val="80000"/>
              </a:lnSpc>
              <a:spcBef>
                <a:spcPct val="0"/>
              </a:spcBef>
            </a:pPr>
            <a:endParaRPr lang="en-US" altLang="ja-JP" sz="800" smtClean="0">
              <a:cs typeface="ＭＳ Ｐゴシック"/>
            </a:endParaRPr>
          </a:p>
          <a:p>
            <a:pPr marL="228600" indent="-228600" eaLnBrk="1" hangingPunct="1">
              <a:lnSpc>
                <a:spcPct val="80000"/>
              </a:lnSpc>
              <a:spcBef>
                <a:spcPct val="0"/>
              </a:spcBef>
            </a:pPr>
            <a:r>
              <a:rPr lang="en-GB" altLang="ja-JP" sz="800" smtClean="0">
                <a:cs typeface="ＭＳ Ｐゴシック"/>
              </a:rPr>
              <a:t>the </a:t>
            </a:r>
            <a:r>
              <a:rPr lang="en-GB" altLang="ja-JP" sz="800" b="1" smtClean="0">
                <a:cs typeface="ＭＳ Ｐゴシック"/>
              </a:rPr>
              <a:t>obligation to</a:t>
            </a:r>
            <a:r>
              <a:rPr lang="en-GB" altLang="ja-JP" sz="800" smtClean="0">
                <a:cs typeface="ＭＳ Ｐゴシック"/>
              </a:rPr>
              <a:t> </a:t>
            </a:r>
            <a:r>
              <a:rPr lang="en-GB" altLang="ja-JP" sz="800" b="1" i="1" smtClean="0">
                <a:cs typeface="ＭＳ Ｐゴシック"/>
              </a:rPr>
              <a:t>respect</a:t>
            </a:r>
            <a:r>
              <a:rPr lang="en-GB" altLang="ja-JP" sz="800" smtClean="0">
                <a:cs typeface="ＭＳ Ｐゴシック"/>
              </a:rPr>
              <a:t> the human rights of all people within its jurisdiction, meaning </a:t>
            </a:r>
            <a:r>
              <a:rPr lang="en-GB" altLang="ja-JP" sz="800" u="sng" smtClean="0">
                <a:cs typeface="ＭＳ Ｐゴシック"/>
              </a:rPr>
              <a:t>abstaining from any conduct or activity</a:t>
            </a:r>
            <a:r>
              <a:rPr lang="en-GB" altLang="ja-JP" sz="800" smtClean="0">
                <a:cs typeface="ＭＳ Ｐゴシック"/>
              </a:rPr>
              <a:t> that violates human rights. This obligation requires States to ensure that human rights are fully respected in state policies, laws and actions, including those of public officials.</a:t>
            </a:r>
          </a:p>
          <a:p>
            <a:pPr marL="228600" indent="-228600" eaLnBrk="1" hangingPunct="1">
              <a:lnSpc>
                <a:spcPct val="80000"/>
              </a:lnSpc>
              <a:spcBef>
                <a:spcPct val="0"/>
              </a:spcBef>
            </a:pPr>
            <a:r>
              <a:rPr lang="en-GB" altLang="ja-JP" sz="800" smtClean="0">
                <a:cs typeface="ＭＳ Ｐゴシック"/>
              </a:rPr>
              <a:t>  the </a:t>
            </a:r>
            <a:r>
              <a:rPr lang="en-GB" altLang="ja-JP" sz="800" b="1" smtClean="0">
                <a:cs typeface="ＭＳ Ｐゴシック"/>
              </a:rPr>
              <a:t>obligation to</a:t>
            </a:r>
            <a:r>
              <a:rPr lang="en-GB" altLang="ja-JP" sz="800" smtClean="0">
                <a:cs typeface="ＭＳ Ｐゴシック"/>
              </a:rPr>
              <a:t> </a:t>
            </a:r>
            <a:r>
              <a:rPr lang="en-GB" altLang="ja-JP" sz="800" b="1" i="1" smtClean="0">
                <a:cs typeface="ＭＳ Ｐゴシック"/>
              </a:rPr>
              <a:t>protect</a:t>
            </a:r>
            <a:r>
              <a:rPr lang="en-GB" altLang="ja-JP" sz="800" smtClean="0">
                <a:cs typeface="ＭＳ Ｐゴシック"/>
              </a:rPr>
              <a:t> the human rights of all people without discrimination </a:t>
            </a:r>
            <a:r>
              <a:rPr lang="en-GB" altLang="ja-JP" sz="800" u="sng" smtClean="0">
                <a:cs typeface="ＭＳ Ｐゴシック"/>
              </a:rPr>
              <a:t>from violations by state and non-state actors</a:t>
            </a:r>
            <a:r>
              <a:rPr lang="en-GB" altLang="ja-JP" sz="800" smtClean="0">
                <a:cs typeface="ＭＳ Ｐゴシック"/>
              </a:rPr>
              <a:t> including individuals, groups, institutions and corporations. This obligation requires States to ensure that everyone enjoys their human rights within their jurisdiction by protecting their human rights from the actions of individuals and groups including corporations, institutions, and public and private bodies. This protection is achieved primarily through the enactment of laws and the establishment of redress procedures, as well as through national mechanisms to monitor human rights violations. </a:t>
            </a:r>
            <a:endParaRPr lang="en-US" altLang="ja-JP" sz="800" smtClean="0">
              <a:cs typeface="ＭＳ Ｐゴシック"/>
            </a:endParaRPr>
          </a:p>
          <a:p>
            <a:pPr marL="228600" indent="-228600" eaLnBrk="1" hangingPunct="1">
              <a:lnSpc>
                <a:spcPct val="80000"/>
              </a:lnSpc>
              <a:spcBef>
                <a:spcPct val="0"/>
              </a:spcBef>
            </a:pPr>
            <a:r>
              <a:rPr lang="en-GB" altLang="ja-JP" sz="800" smtClean="0">
                <a:cs typeface="ＭＳ Ｐゴシック"/>
              </a:rPr>
              <a:t>the </a:t>
            </a:r>
            <a:r>
              <a:rPr lang="en-GB" altLang="ja-JP" sz="800" b="1" smtClean="0">
                <a:cs typeface="ＭＳ Ｐゴシック"/>
              </a:rPr>
              <a:t>obligation to</a:t>
            </a:r>
            <a:r>
              <a:rPr lang="en-GB" altLang="ja-JP" sz="800" i="1" smtClean="0">
                <a:cs typeface="ＭＳ Ｐゴシック"/>
              </a:rPr>
              <a:t> </a:t>
            </a:r>
            <a:r>
              <a:rPr lang="en-GB" altLang="ja-JP" sz="800" b="1" i="1" smtClean="0">
                <a:cs typeface="ＭＳ Ｐゴシック"/>
              </a:rPr>
              <a:t>fulfil</a:t>
            </a:r>
            <a:r>
              <a:rPr lang="en-GB" altLang="ja-JP" sz="800" b="1" smtClean="0">
                <a:cs typeface="ＭＳ Ｐゴシック"/>
              </a:rPr>
              <a:t> (or ensure) </a:t>
            </a:r>
            <a:r>
              <a:rPr lang="en-GB" altLang="ja-JP" sz="800" smtClean="0">
                <a:cs typeface="ＭＳ Ｐゴシック"/>
              </a:rPr>
              <a:t>human rights by creating an </a:t>
            </a:r>
            <a:r>
              <a:rPr lang="en-GB" altLang="ja-JP" sz="800" u="sng" smtClean="0">
                <a:cs typeface="ＭＳ Ｐゴシック"/>
              </a:rPr>
              <a:t>enabling environment</a:t>
            </a:r>
            <a:r>
              <a:rPr lang="en-GB" altLang="ja-JP" sz="800" smtClean="0">
                <a:cs typeface="ＭＳ Ｐゴシック"/>
              </a:rPr>
              <a:t> through all appropriate means particularly through resource allocation. This obligation requires States to take establish measures to ensure the realisation of human rights such as legislative, administrative, or other measures in order to give effect to the rights recognized in the treaty. The International Covenant on Economic, Social and Cultural Rights and the Convention on the Rights of the Child both provide that States should “</a:t>
            </a:r>
            <a:r>
              <a:rPr lang="en-GB" altLang="ja-JP" sz="800" b="1" smtClean="0">
                <a:cs typeface="ＭＳ Ｐゴシック"/>
              </a:rPr>
              <a:t>take steps, to the maximum of available resources, towards the progressive achievement of the full realisation of these rights</a:t>
            </a:r>
            <a:r>
              <a:rPr lang="en-GB" altLang="ja-JP" sz="800" smtClean="0">
                <a:cs typeface="ＭＳ Ｐゴシック"/>
              </a:rPr>
              <a:t>.” Thus, the State must take steps such as by setting goals, targets and timeframes for their national plans for fulfilling rights, which may also include seeking international development assistance. The obligation to fulfil includes promoting respect for human rights and fundamental freedoms through, for example, </a:t>
            </a:r>
            <a:r>
              <a:rPr lang="en-GB" altLang="ja-JP" sz="800" u="sng" smtClean="0">
                <a:cs typeface="ＭＳ Ｐゴシック"/>
              </a:rPr>
              <a:t>human rights education and training</a:t>
            </a:r>
            <a:r>
              <a:rPr lang="en-GB" altLang="ja-JP" sz="800" smtClean="0">
                <a:cs typeface="ＭＳ Ｐゴシック"/>
              </a:rPr>
              <a:t>, and ensuring that human rights principles and standards recognized in the human rights treaties are widely known, as well as other measures necessary to prevent violations of human rights.</a:t>
            </a:r>
          </a:p>
          <a:p>
            <a:pPr marL="228600" indent="-228600" eaLnBrk="1" hangingPunct="1">
              <a:lnSpc>
                <a:spcPct val="80000"/>
              </a:lnSpc>
              <a:spcBef>
                <a:spcPct val="0"/>
              </a:spcBef>
            </a:pPr>
            <a:endParaRPr lang="en-GB" altLang="ja-JP" sz="800" smtClean="0">
              <a:cs typeface="ＭＳ Ｐゴシック"/>
            </a:endParaRPr>
          </a:p>
          <a:p>
            <a:pPr marL="228600" indent="-228600" eaLnBrk="1" hangingPunct="1">
              <a:lnSpc>
                <a:spcPct val="80000"/>
              </a:lnSpc>
            </a:pPr>
            <a:r>
              <a:rPr lang="en-GB" sz="800" b="1" smtClean="0">
                <a:solidFill>
                  <a:srgbClr val="FF3300"/>
                </a:solidFill>
              </a:rPr>
              <a:t>Respect</a:t>
            </a:r>
          </a:p>
          <a:p>
            <a:pPr marL="742950" lvl="1" indent="-285750" eaLnBrk="1" hangingPunct="1">
              <a:lnSpc>
                <a:spcPct val="80000"/>
              </a:lnSpc>
              <a:buFont typeface="Wingdings" pitchFamily="2" charset="2"/>
              <a:buNone/>
            </a:pPr>
            <a:r>
              <a:rPr lang="en-GB" sz="800" b="1" smtClean="0"/>
              <a:t> Negative obligation- refrain from violating a right</a:t>
            </a:r>
            <a:endParaRPr lang="en-GB" sz="800" smtClean="0"/>
          </a:p>
          <a:p>
            <a:pPr marL="228600" indent="-228600" eaLnBrk="1" hangingPunct="1">
              <a:lnSpc>
                <a:spcPct val="80000"/>
              </a:lnSpc>
            </a:pPr>
            <a:r>
              <a:rPr lang="en-GB" sz="800" b="1" smtClean="0">
                <a:solidFill>
                  <a:srgbClr val="FF3300"/>
                </a:solidFill>
              </a:rPr>
              <a:t>Protect</a:t>
            </a:r>
          </a:p>
          <a:p>
            <a:pPr marL="742950" lvl="1" indent="-285750" eaLnBrk="1" hangingPunct="1">
              <a:lnSpc>
                <a:spcPct val="80000"/>
              </a:lnSpc>
              <a:buFont typeface="Wingdings" pitchFamily="2" charset="2"/>
              <a:buNone/>
            </a:pPr>
            <a:r>
              <a:rPr lang="en-GB" sz="800" b="1" smtClean="0"/>
              <a:t>Regulate and control the activities of the public and the private sector</a:t>
            </a:r>
          </a:p>
          <a:p>
            <a:pPr marL="742950" lvl="1" indent="-285750" eaLnBrk="1" hangingPunct="1">
              <a:lnSpc>
                <a:spcPct val="80000"/>
              </a:lnSpc>
              <a:buFont typeface="Wingdings" pitchFamily="2" charset="2"/>
              <a:buNone/>
            </a:pPr>
            <a:r>
              <a:rPr lang="en-GB" sz="800" b="1" smtClean="0"/>
              <a:t> Establish judicial and administrative mechanisms of redress and compensation</a:t>
            </a:r>
          </a:p>
          <a:p>
            <a:pPr marL="742950" lvl="1" indent="-285750" eaLnBrk="1" hangingPunct="1">
              <a:lnSpc>
                <a:spcPct val="80000"/>
              </a:lnSpc>
              <a:buFont typeface="Wingdings" pitchFamily="2" charset="2"/>
              <a:buNone/>
            </a:pPr>
            <a:r>
              <a:rPr lang="en-GB" sz="800" b="1" smtClean="0"/>
              <a:t>Facilitate the investigation work of national institutions</a:t>
            </a:r>
          </a:p>
          <a:p>
            <a:pPr marL="228600" indent="-228600" eaLnBrk="1" hangingPunct="1">
              <a:lnSpc>
                <a:spcPct val="80000"/>
              </a:lnSpc>
            </a:pPr>
            <a:r>
              <a:rPr lang="en-GB" sz="800" b="1" smtClean="0">
                <a:solidFill>
                  <a:srgbClr val="FF3300"/>
                </a:solidFill>
              </a:rPr>
              <a:t>Fulfil</a:t>
            </a:r>
          </a:p>
          <a:p>
            <a:pPr marL="742950" lvl="1" indent="-285750" eaLnBrk="1" hangingPunct="1">
              <a:lnSpc>
                <a:spcPct val="80000"/>
              </a:lnSpc>
              <a:buFont typeface="Wingdings" pitchFamily="2" charset="2"/>
              <a:buNone/>
            </a:pPr>
            <a:r>
              <a:rPr lang="en-GB" sz="800" b="1" smtClean="0"/>
              <a:t> Formulate and implement strategies and policies aiming at the progressive realization of rights</a:t>
            </a:r>
          </a:p>
          <a:p>
            <a:pPr marL="742950" lvl="1" indent="-285750" eaLnBrk="1" hangingPunct="1">
              <a:lnSpc>
                <a:spcPct val="80000"/>
              </a:lnSpc>
              <a:buFont typeface="Wingdings" pitchFamily="2" charset="2"/>
              <a:buNone/>
            </a:pPr>
            <a:r>
              <a:rPr lang="en-GB" sz="800" b="1" smtClean="0"/>
              <a:t>Ensure adequate budgetary allocations and execution to the extent of the maximum available resources</a:t>
            </a:r>
          </a:p>
          <a:p>
            <a:pPr marL="742950" lvl="1" indent="-285750" eaLnBrk="1" hangingPunct="1">
              <a:lnSpc>
                <a:spcPct val="80000"/>
              </a:lnSpc>
              <a:buFont typeface="Wingdings" pitchFamily="2" charset="2"/>
              <a:buNone/>
            </a:pPr>
            <a:r>
              <a:rPr lang="en-GB" sz="800" b="1" smtClean="0"/>
              <a:t>Provide public services effectively without discrimination</a:t>
            </a:r>
          </a:p>
          <a:p>
            <a:pPr marL="742950" lvl="1" indent="-285750" eaLnBrk="1" hangingPunct="1">
              <a:lnSpc>
                <a:spcPct val="80000"/>
              </a:lnSpc>
              <a:buFont typeface="Wingdings" pitchFamily="2" charset="2"/>
              <a:buNone/>
            </a:pPr>
            <a:r>
              <a:rPr lang="en-GB" sz="800" b="1" smtClean="0"/>
              <a:t>Assist populations in situations of vulnerability and dependence</a:t>
            </a:r>
          </a:p>
          <a:p>
            <a:pPr marL="742950" lvl="1" indent="-285750" eaLnBrk="1" hangingPunct="1">
              <a:lnSpc>
                <a:spcPct val="80000"/>
              </a:lnSpc>
              <a:buFont typeface="Wingdings" pitchFamily="2" charset="2"/>
              <a:buNone/>
            </a:pPr>
            <a:endParaRPr lang="en-GB" sz="800" b="1" smtClean="0"/>
          </a:p>
          <a:p>
            <a:pPr marL="228600" indent="-228600" eaLnBrk="1" hangingPunct="1">
              <a:lnSpc>
                <a:spcPct val="80000"/>
              </a:lnSpc>
              <a:spcBef>
                <a:spcPct val="0"/>
              </a:spcBef>
            </a:pPr>
            <a:endParaRPr lang="en-US" altLang="ja-JP" sz="800" smtClean="0">
              <a:cs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BDF10584-952C-4D0A-891B-43890FB1BFBA}" type="slidenum">
              <a:rPr lang="en-US" sz="1200">
                <a:cs typeface="Arial" charset="0"/>
              </a:rPr>
              <a:pPr algn="r"/>
              <a:t>19</a:t>
            </a:fld>
            <a:endParaRPr lang="en-US" sz="1200">
              <a:cs typeface="Arial" charset="0"/>
            </a:endParaRPr>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xfrm>
            <a:off x="914400" y="271463"/>
            <a:ext cx="4935538" cy="3702050"/>
          </a:xfrm>
          <a:ln/>
        </p:spPr>
      </p:sp>
      <p:sp>
        <p:nvSpPr>
          <p:cNvPr id="18434" name="Rectangle 3"/>
          <p:cNvSpPr>
            <a:spLocks noGrp="1" noChangeArrowheads="1"/>
          </p:cNvSpPr>
          <p:nvPr>
            <p:ph type="body" idx="1"/>
          </p:nvPr>
        </p:nvSpPr>
        <p:spPr>
          <a:xfrm>
            <a:off x="685800" y="4314825"/>
            <a:ext cx="5438775" cy="4443413"/>
          </a:xfrm>
          <a:noFill/>
          <a:ln/>
        </p:spPr>
        <p:txBody>
          <a:bodyPr/>
          <a:lstStyle/>
          <a:p>
            <a:pPr eaLnBrk="1" hangingPunct="1">
              <a:lnSpc>
                <a:spcPct val="80000"/>
              </a:lnSpc>
            </a:pPr>
            <a:r>
              <a:rPr lang="en-US" sz="800" dirty="0" smtClean="0"/>
              <a:t>This session is about how to answer to the four critical questions (last slide of session 4):</a:t>
            </a:r>
          </a:p>
          <a:p>
            <a:pPr eaLnBrk="1" hangingPunct="1">
              <a:lnSpc>
                <a:spcPct val="80000"/>
              </a:lnSpc>
            </a:pPr>
            <a:endParaRPr lang="en-US" sz="800" dirty="0" smtClean="0"/>
          </a:p>
          <a:p>
            <a:pPr eaLnBrk="1" hangingPunct="1">
              <a:lnSpc>
                <a:spcPct val="80000"/>
              </a:lnSpc>
              <a:buFont typeface="Wingdings" pitchFamily="2" charset="2"/>
              <a:buNone/>
            </a:pPr>
            <a:r>
              <a:rPr lang="en-GB" sz="800" dirty="0" smtClean="0">
                <a:sym typeface="Wingdings" pitchFamily="2" charset="2"/>
              </a:rPr>
              <a:t></a:t>
            </a:r>
            <a:r>
              <a:rPr lang="en-GB" sz="800" u="sng" dirty="0" smtClean="0">
                <a:solidFill>
                  <a:srgbClr val="FF0000"/>
                </a:solidFill>
              </a:rPr>
              <a:t> Who</a:t>
            </a:r>
            <a:r>
              <a:rPr lang="en-GB" sz="800" dirty="0" smtClean="0"/>
              <a:t> has been left behind and why?</a:t>
            </a:r>
          </a:p>
          <a:p>
            <a:pPr eaLnBrk="1" hangingPunct="1">
              <a:lnSpc>
                <a:spcPct val="80000"/>
              </a:lnSpc>
              <a:buFont typeface="Wingdings" pitchFamily="2" charset="2"/>
              <a:buNone/>
            </a:pPr>
            <a:r>
              <a:rPr lang="en-US" sz="800" dirty="0" smtClean="0"/>
              <a:t>Human rights standards are a minimum in practice and a standard of achievement (as per Universal Declaration) which are necessary to expand the freedoms and opportunities inherent to human development. </a:t>
            </a:r>
          </a:p>
          <a:p>
            <a:pPr eaLnBrk="1" hangingPunct="1">
              <a:lnSpc>
                <a:spcPct val="80000"/>
              </a:lnSpc>
            </a:pPr>
            <a:r>
              <a:rPr lang="en-GB" sz="800" dirty="0" smtClean="0"/>
              <a:t>The "why" links with the causal analysis and will help us visualize how human rights principles can help identify persistent patterns of discrimination, exclusion, impunity and powerlessness. </a:t>
            </a:r>
            <a:br>
              <a:rPr lang="en-GB" sz="800" dirty="0" smtClean="0"/>
            </a:br>
            <a:r>
              <a:rPr lang="en-GB" sz="800" dirty="0" smtClean="0"/>
              <a:t>Causality analysis should lead to the identifications of immediate, underlying and root causes. </a:t>
            </a:r>
          </a:p>
          <a:p>
            <a:pPr eaLnBrk="1" hangingPunct="1">
              <a:lnSpc>
                <a:spcPct val="80000"/>
              </a:lnSpc>
              <a:buFont typeface="Wingdings" pitchFamily="2" charset="2"/>
              <a:buNone/>
            </a:pPr>
            <a:endParaRPr lang="en-GB" sz="800" dirty="0" smtClean="0"/>
          </a:p>
          <a:p>
            <a:pPr eaLnBrk="1" hangingPunct="1">
              <a:lnSpc>
                <a:spcPct val="80000"/>
              </a:lnSpc>
              <a:buFont typeface="Wingdings" pitchFamily="2" charset="2"/>
              <a:buNone/>
            </a:pPr>
            <a:r>
              <a:rPr lang="en-GB" sz="800" dirty="0" smtClean="0">
                <a:sym typeface="Wingdings" pitchFamily="2" charset="2"/>
              </a:rPr>
              <a:t></a:t>
            </a:r>
            <a:r>
              <a:rPr lang="en-GB" sz="800" dirty="0" smtClean="0"/>
              <a:t> What are </a:t>
            </a:r>
            <a:r>
              <a:rPr lang="en-GB" sz="800" u="sng" dirty="0" smtClean="0">
                <a:solidFill>
                  <a:srgbClr val="FF0000"/>
                </a:solidFill>
              </a:rPr>
              <a:t>they</a:t>
            </a:r>
            <a:r>
              <a:rPr lang="en-GB" sz="800" dirty="0" smtClean="0"/>
              <a:t> entitled to?</a:t>
            </a:r>
          </a:p>
          <a:p>
            <a:pPr eaLnBrk="1" hangingPunct="1">
              <a:lnSpc>
                <a:spcPct val="80000"/>
              </a:lnSpc>
              <a:buFont typeface="Wingdings" pitchFamily="2" charset="2"/>
              <a:buNone/>
            </a:pPr>
            <a:r>
              <a:rPr lang="en-US" sz="800" dirty="0" smtClean="0"/>
              <a:t>The question on the entitlements is essential to visualize and understand that HR standards embodied in the treaties are not just words on the page – but </a:t>
            </a:r>
            <a:r>
              <a:rPr lang="en-US" sz="800" u="sng" dirty="0" smtClean="0"/>
              <a:t>applicable</a:t>
            </a:r>
            <a:r>
              <a:rPr lang="en-US" sz="800" dirty="0" smtClean="0"/>
              <a:t> standards.</a:t>
            </a:r>
            <a:endParaRPr lang="en-GB" sz="800" dirty="0" smtClean="0"/>
          </a:p>
          <a:p>
            <a:pPr eaLnBrk="1" hangingPunct="1">
              <a:lnSpc>
                <a:spcPct val="80000"/>
              </a:lnSpc>
              <a:buFont typeface="Wingdings" pitchFamily="2" charset="2"/>
              <a:buNone/>
            </a:pPr>
            <a:endParaRPr lang="en-GB" sz="800" dirty="0" smtClean="0">
              <a:sym typeface="Wingdings" pitchFamily="2" charset="2"/>
            </a:endParaRPr>
          </a:p>
          <a:p>
            <a:pPr eaLnBrk="1" hangingPunct="1">
              <a:lnSpc>
                <a:spcPct val="80000"/>
              </a:lnSpc>
              <a:buFont typeface="Wingdings" pitchFamily="2" charset="2"/>
              <a:buNone/>
            </a:pPr>
            <a:r>
              <a:rPr lang="en-GB" sz="800" dirty="0" smtClean="0">
                <a:sym typeface="Wingdings" pitchFamily="2" charset="2"/>
              </a:rPr>
              <a:t> </a:t>
            </a:r>
            <a:r>
              <a:rPr lang="en-GB" sz="800" u="sng" dirty="0" smtClean="0">
                <a:solidFill>
                  <a:srgbClr val="0000FF"/>
                </a:solidFill>
              </a:rPr>
              <a:t>Who</a:t>
            </a:r>
            <a:r>
              <a:rPr lang="en-GB" sz="800" dirty="0" smtClean="0"/>
              <a:t> has to do something about it?</a:t>
            </a:r>
          </a:p>
          <a:p>
            <a:pPr eaLnBrk="1" hangingPunct="1">
              <a:lnSpc>
                <a:spcPct val="80000"/>
              </a:lnSpc>
              <a:buFont typeface="Wingdings" pitchFamily="2" charset="2"/>
              <a:buNone/>
            </a:pPr>
            <a:r>
              <a:rPr lang="en-GB" sz="800" dirty="0" smtClean="0"/>
              <a:t>It is important to identify, specifically, who are the duty bearers and rights holders– those with obligations to act</a:t>
            </a:r>
          </a:p>
          <a:p>
            <a:pPr eaLnBrk="1" hangingPunct="1">
              <a:lnSpc>
                <a:spcPct val="80000"/>
              </a:lnSpc>
            </a:pPr>
            <a:r>
              <a:rPr lang="en-US" altLang="ko-KR" sz="800" dirty="0" smtClean="0">
                <a:ea typeface="Gulim"/>
                <a:cs typeface="Gulim"/>
              </a:rPr>
              <a:t>Caution!</a:t>
            </a:r>
          </a:p>
          <a:p>
            <a:pPr eaLnBrk="1" hangingPunct="1">
              <a:lnSpc>
                <a:spcPct val="80000"/>
              </a:lnSpc>
              <a:buFont typeface="Wingdings" pitchFamily="2" charset="2"/>
              <a:buNone/>
            </a:pPr>
            <a:r>
              <a:rPr lang="en-US" altLang="ko-KR" sz="800" dirty="0" smtClean="0">
                <a:ea typeface="Gulim"/>
                <a:cs typeface="Gulim"/>
              </a:rPr>
              <a:t>It is easy to imply that action should be taken only by duty bearers.</a:t>
            </a:r>
          </a:p>
          <a:p>
            <a:pPr eaLnBrk="1" hangingPunct="1">
              <a:lnSpc>
                <a:spcPct val="80000"/>
              </a:lnSpc>
            </a:pPr>
            <a:r>
              <a:rPr lang="en-US" altLang="ko-KR" sz="800" dirty="0" smtClean="0">
                <a:ea typeface="Gulim"/>
                <a:cs typeface="Gulim"/>
              </a:rPr>
              <a:t>Presenters should </a:t>
            </a:r>
            <a:r>
              <a:rPr lang="en-US" altLang="ko-KR" sz="800" dirty="0" err="1" smtClean="0">
                <a:ea typeface="Gulim"/>
                <a:cs typeface="Gulim"/>
              </a:rPr>
              <a:t>emphasise</a:t>
            </a:r>
            <a:r>
              <a:rPr lang="en-US" altLang="ko-KR" sz="800" dirty="0" smtClean="0">
                <a:ea typeface="Gulim"/>
                <a:cs typeface="Gulim"/>
              </a:rPr>
              <a:t> that the "who" in "who has to do something about it" includes </a:t>
            </a:r>
            <a:r>
              <a:rPr lang="en-US" altLang="ko-KR" sz="800" u="sng" dirty="0" smtClean="0">
                <a:ea typeface="Gulim"/>
                <a:cs typeface="Gulim"/>
              </a:rPr>
              <a:t>both duty bearers and rights holders.</a:t>
            </a:r>
            <a:endParaRPr lang="en-AU" sz="800" u="sng" dirty="0" smtClean="0"/>
          </a:p>
          <a:p>
            <a:pPr eaLnBrk="1" hangingPunct="1">
              <a:lnSpc>
                <a:spcPct val="80000"/>
              </a:lnSpc>
              <a:buFont typeface="Wingdings" pitchFamily="2" charset="2"/>
              <a:buNone/>
            </a:pPr>
            <a:endParaRPr lang="en-GB" sz="800" dirty="0" smtClean="0"/>
          </a:p>
          <a:p>
            <a:pPr eaLnBrk="1" hangingPunct="1">
              <a:lnSpc>
                <a:spcPct val="80000"/>
              </a:lnSpc>
              <a:buFont typeface="Wingdings" pitchFamily="2" charset="2"/>
              <a:buNone/>
            </a:pPr>
            <a:r>
              <a:rPr lang="en-GB" sz="800" dirty="0" smtClean="0">
                <a:sym typeface="Wingdings" pitchFamily="2" charset="2"/>
              </a:rPr>
              <a:t> </a:t>
            </a:r>
            <a:r>
              <a:rPr lang="en-GB" sz="800" dirty="0" smtClean="0"/>
              <a:t>What do </a:t>
            </a:r>
            <a:r>
              <a:rPr lang="en-GB" sz="800" u="sng" dirty="0" smtClean="0">
                <a:solidFill>
                  <a:srgbClr val="0000FF"/>
                </a:solidFill>
              </a:rPr>
              <a:t>they</a:t>
            </a:r>
            <a:r>
              <a:rPr lang="en-GB" sz="800" dirty="0" smtClean="0"/>
              <a:t> need, to take action?</a:t>
            </a:r>
          </a:p>
          <a:p>
            <a:pPr eaLnBrk="1" hangingPunct="1">
              <a:lnSpc>
                <a:spcPct val="80000"/>
              </a:lnSpc>
            </a:pPr>
            <a:r>
              <a:rPr lang="en-GB" sz="800" dirty="0" smtClean="0"/>
              <a:t>The “they” in the final question refers to both rights holders and duty bearers and help identify critical capacity gaps that prevent action. </a:t>
            </a:r>
          </a:p>
          <a:p>
            <a:pPr eaLnBrk="1" hangingPunct="1">
              <a:lnSpc>
                <a:spcPct val="80000"/>
              </a:lnSpc>
            </a:pPr>
            <a:r>
              <a:rPr lang="en-GB" sz="800" dirty="0" smtClean="0"/>
              <a:t>At the underlying and root levels, these capacity gaps will nearly always involve gaps in legal, institutional, policy, and financial (budget) frameworks. Action in the political and economic environment may be critical for empowering rights-holders and develop the capacities of duty-bearers.</a:t>
            </a:r>
            <a:endParaRPr lang="en-US" sz="800" dirty="0" smtClean="0"/>
          </a:p>
          <a:p>
            <a:pPr eaLnBrk="1" hangingPunct="1">
              <a:lnSpc>
                <a:spcPct val="80000"/>
              </a:lnSpc>
            </a:pPr>
            <a:r>
              <a:rPr lang="en-US" sz="800" dirty="0" smtClean="0"/>
              <a:t>Rights-based causality analysis should be used to strengthen ongoing or planned country analysis and to bring some influence to the preparation or review of National development plans, including PRSPs.</a:t>
            </a:r>
            <a:endParaRPr lang="en-GB" sz="800" dirty="0" smtClean="0"/>
          </a:p>
          <a:p>
            <a:pPr eaLnBrk="1" hangingPunct="1">
              <a:lnSpc>
                <a:spcPct val="80000"/>
              </a:lnSpc>
            </a:pPr>
            <a:r>
              <a:rPr lang="en-GB" sz="800" dirty="0" smtClean="0"/>
              <a:t>Reports from international, regional and national human rights mechanisms are key sources of information that should be used during the analysis.</a:t>
            </a:r>
            <a:r>
              <a:rPr lang="en-US" sz="800" dirty="0" smtClean="0"/>
              <a:t> </a:t>
            </a:r>
            <a:endParaRPr lang="en-AU" sz="800" dirty="0" smtClean="0"/>
          </a:p>
          <a:p>
            <a:pPr eaLnBrk="1" hangingPunct="1">
              <a:lnSpc>
                <a:spcPct val="80000"/>
              </a:lnSpc>
            </a:pPr>
            <a:endParaRPr lang="en-US" sz="800" dirty="0" smtClean="0"/>
          </a:p>
          <a:p>
            <a:pPr eaLnBrk="1" hangingPunct="1">
              <a:lnSpc>
                <a:spcPct val="80000"/>
              </a:lnSpc>
            </a:pPr>
            <a:r>
              <a:rPr lang="en-US" sz="800" dirty="0" smtClean="0"/>
              <a:t>Remember that a key message in a HRBA is that the process is as important as the outcome of development. Remind participants and add the following:</a:t>
            </a:r>
          </a:p>
          <a:p>
            <a:pPr eaLnBrk="1" hangingPunct="1">
              <a:lnSpc>
                <a:spcPct val="80000"/>
              </a:lnSpc>
            </a:pPr>
            <a:r>
              <a:rPr lang="en-US" sz="800" b="1" dirty="0" smtClean="0"/>
              <a:t>How should the process be conducted? or What type of process is required?</a:t>
            </a:r>
            <a:endParaRPr lang="en-AU" sz="800" dirty="0" smtClean="0"/>
          </a:p>
          <a:p>
            <a:pPr eaLnBrk="1" hangingPunct="1">
              <a:lnSpc>
                <a:spcPct val="80000"/>
              </a:lnSpc>
            </a:pPr>
            <a:endParaRPr lang="en-US" sz="800" dirty="0" smtClean="0"/>
          </a:p>
          <a:p>
            <a:pPr eaLnBrk="1" hangingPunct="1">
              <a:lnSpc>
                <a:spcPct val="80000"/>
              </a:lnSpc>
            </a:pPr>
            <a:r>
              <a:rPr lang="en-US" sz="800" dirty="0" smtClean="0"/>
              <a:t>This is a good introduction to the three steps.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a:ln/>
        </p:spPr>
      </p:sp>
      <p:sp>
        <p:nvSpPr>
          <p:cNvPr id="74754" name="Rectangle 3"/>
          <p:cNvSpPr>
            <a:spLocks noGrp="1" noChangeArrowheads="1"/>
          </p:cNvSpPr>
          <p:nvPr>
            <p:ph type="body" idx="1"/>
          </p:nvPr>
        </p:nvSpPr>
        <p:spPr>
          <a:noFill/>
          <a:ln/>
        </p:spPr>
        <p:txBody>
          <a:bodyPr/>
          <a:lstStyle/>
          <a:p>
            <a:pPr eaLnBrk="1" hangingPunct="1">
              <a:lnSpc>
                <a:spcPct val="90000"/>
              </a:lnSpc>
            </a:pPr>
            <a:r>
              <a:rPr lang="en-US" sz="1000" b="1" smtClean="0"/>
              <a:t>Role Pattern </a:t>
            </a:r>
          </a:p>
          <a:p>
            <a:pPr eaLnBrk="1" hangingPunct="1">
              <a:lnSpc>
                <a:spcPct val="90000"/>
              </a:lnSpc>
            </a:pPr>
            <a:r>
              <a:rPr lang="en-US" sz="1000" smtClean="0"/>
              <a:t>Whose rights are being affected? Who is responsible for the rights not being respected, protected or fulfilled? </a:t>
            </a:r>
            <a:r>
              <a:rPr lang="en-GB" sz="1000" smtClean="0"/>
              <a:t>Who are the  rights-holders and do they have the capacity to claim their rights including the ability to access information, organize and participate, advocate claims and policy change, as well as obtain redress?  What, specifically, is owed to the rights holders?  What mechanisms of delivery, accountability, and redress exist, and what mechanisms should be established? Who are duty-bearers and what obligations are they supposed to meet? Who are the specific actors or institutions responsible for performance and do they have the capacity to meet obligations (including responsibility, authority, data, and resources)? Are these duty-bearers also rights-holders?  In other words, do they rely on others performing their duties in order to be able to, in turn, deliver what they owe? Do the others have the capacity to perform their duties? What is the relationship between the rights-holders and duty-bearers in regard to the development issue being examined and at what level are interventions for capacity building most effective (community,  regional, national)?</a:t>
            </a:r>
          </a:p>
          <a:p>
            <a:pPr eaLnBrk="1" hangingPunct="1">
              <a:lnSpc>
                <a:spcPct val="90000"/>
              </a:lnSpc>
            </a:pPr>
            <a:endParaRPr lang="en-GB" sz="1000" smtClean="0"/>
          </a:p>
          <a:p>
            <a:pPr eaLnBrk="1" hangingPunct="1">
              <a:lnSpc>
                <a:spcPct val="90000"/>
              </a:lnSpc>
            </a:pPr>
            <a:r>
              <a:rPr lang="en-GB" sz="1000" smtClean="0"/>
              <a:t>Call Boxes: the identification of roles should not be an arbitrary exercise. It should be guided by the claims and duties established in international human rights standards as well as by the more specific roles and standards defined in national laws, procedures and policies.</a:t>
            </a:r>
            <a:r>
              <a:rPr lang="en-US" sz="1000" smtClean="0"/>
              <a:t> </a:t>
            </a:r>
            <a:endParaRPr lang="en-GB" sz="1000" smtClean="0"/>
          </a:p>
          <a:p>
            <a:pPr eaLnBrk="1" hangingPunct="1">
              <a:lnSpc>
                <a:spcPct val="90000"/>
              </a:lnSpc>
            </a:pPr>
            <a:endParaRPr lang="en-US" sz="100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E0FC0BD-5558-42FC-B611-EDB431180409}" type="slidenum">
              <a:rPr lang="en-US" sz="1200">
                <a:cs typeface="Arial" charset="0"/>
              </a:rPr>
              <a:pPr algn="r"/>
              <a:t>21</a:t>
            </a:fld>
            <a:endParaRPr lang="en-US" sz="1200">
              <a:cs typeface="Arial" charset="0"/>
            </a:endParaRPr>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1B680BCB-41B4-4CF3-957C-615200FA0D19}" type="slidenum">
              <a:rPr lang="en-US" sz="1200">
                <a:cs typeface="Arial" charset="0"/>
              </a:rPr>
              <a:pPr algn="r"/>
              <a:t>22</a:t>
            </a:fld>
            <a:endParaRPr lang="en-US" sz="1200">
              <a:cs typeface="Arial" charset="0"/>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p:spPr>
        <p:txBody>
          <a:bodyPr/>
          <a:lstStyle/>
          <a:p>
            <a:pPr eaLnBrk="1" hangingPunct="1"/>
            <a:r>
              <a:rPr lang="en-CA" sz="1000" smtClean="0"/>
              <a:t>HIDDEN SLIDE</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a:ln/>
        </p:spPr>
      </p:sp>
      <p:sp>
        <p:nvSpPr>
          <p:cNvPr id="80898" name="Notes Placeholder 2"/>
          <p:cNvSpPr>
            <a:spLocks noGrp="1"/>
          </p:cNvSpPr>
          <p:nvPr>
            <p:ph type="body" idx="1"/>
          </p:nvPr>
        </p:nvSpPr>
        <p:spPr>
          <a:noFill/>
          <a:ln/>
        </p:spPr>
        <p:txBody>
          <a:bodyPr/>
          <a:lstStyle/>
          <a:p>
            <a:endParaRPr lang="en-GB" smtClean="0"/>
          </a:p>
        </p:txBody>
      </p:sp>
      <p:sp>
        <p:nvSpPr>
          <p:cNvPr id="80899" name="Slide Number Placeholder 3"/>
          <p:cNvSpPr>
            <a:spLocks noGrp="1"/>
          </p:cNvSpPr>
          <p:nvPr>
            <p:ph type="sldNum" sz="quarter" idx="5"/>
          </p:nvPr>
        </p:nvSpPr>
        <p:spPr>
          <a:noFill/>
        </p:spPr>
        <p:txBody>
          <a:bodyPr/>
          <a:lstStyle/>
          <a:p>
            <a:fld id="{958F27B1-5441-4EFC-8857-288A6A1A3BE5}"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Rot="1" noChangeAspect="1" noChangeArrowheads="1" noTextEdit="1"/>
          </p:cNvSpPr>
          <p:nvPr>
            <p:ph type="sldImg"/>
          </p:nvPr>
        </p:nvSpPr>
        <p:spPr>
          <a:ln/>
        </p:spPr>
      </p:sp>
      <p:sp>
        <p:nvSpPr>
          <p:cNvPr id="82946" name="Rectangle 3"/>
          <p:cNvSpPr>
            <a:spLocks noGrp="1" noChangeArrowheads="1"/>
          </p:cNvSpPr>
          <p:nvPr>
            <p:ph type="body" idx="1"/>
          </p:nvPr>
        </p:nvSpPr>
        <p:spPr>
          <a:noFill/>
          <a:ln/>
        </p:spPr>
        <p:txBody>
          <a:bodyPr/>
          <a:lstStyle/>
          <a:p>
            <a:pPr eaLnBrk="1" hangingPunct="1"/>
            <a:r>
              <a:rPr lang="en-GB" sz="1000" b="1" smtClean="0"/>
              <a:t>Capacity Gap Analysis</a:t>
            </a:r>
          </a:p>
          <a:p>
            <a:pPr eaLnBrk="1" hangingPunct="1"/>
            <a:r>
              <a:rPr lang="en-US" sz="1000" smtClean="0"/>
              <a:t>What capacities are lacking for the rights-holders to claim their rights? </a:t>
            </a:r>
          </a:p>
          <a:p>
            <a:pPr eaLnBrk="1" hangingPunct="1"/>
            <a:r>
              <a:rPr lang="en-US" sz="1000" smtClean="0"/>
              <a:t>What capacities are lacking for these institutions or individuals to carry out their duties as duty-bearers?</a:t>
            </a:r>
          </a:p>
          <a:p>
            <a:pPr eaLnBrk="1" hangingPunct="1"/>
            <a:endParaRPr lang="en-GB" sz="1000" b="1" smtClean="0"/>
          </a:p>
          <a:p>
            <a:pPr eaLnBrk="1" hangingPunct="1"/>
            <a:r>
              <a:rPr lang="en-GB" sz="1000" b="1" smtClean="0"/>
              <a:t>Capacity Analysis Affected by Legal, Policy and Institutional Frameworks</a:t>
            </a:r>
            <a:endParaRPr lang="en-GB" sz="1000" smtClean="0"/>
          </a:p>
          <a:p>
            <a:pPr eaLnBrk="1" hangingPunct="1"/>
            <a:endParaRPr lang="en-GB" sz="1000" smtClean="0"/>
          </a:p>
          <a:p>
            <a:pPr eaLnBrk="1" hangingPunct="1"/>
            <a:r>
              <a:rPr lang="en-GB" sz="1000" smtClean="0"/>
              <a:t>Under a HRBA, the following components are integral to capacity development:</a:t>
            </a:r>
            <a:endParaRPr lang="en-US" sz="1000" smtClean="0"/>
          </a:p>
          <a:p>
            <a:pPr eaLnBrk="1" hangingPunct="1"/>
            <a:r>
              <a:rPr lang="en-GB" sz="1000" b="1" i="1" smtClean="0"/>
              <a:t>Responsibility/motivation/commitment/leadership -</a:t>
            </a:r>
            <a:r>
              <a:rPr lang="en-GB" sz="1000" smtClean="0"/>
              <a:t> This refers to the characteristics that duty-bearers </a:t>
            </a:r>
            <a:r>
              <a:rPr lang="en-GB" sz="1000" i="1" smtClean="0"/>
              <a:t>should</a:t>
            </a:r>
            <a:r>
              <a:rPr lang="en-GB" sz="1000" smtClean="0"/>
              <a:t> recognize about their roles in order to carry out their obligations. Information, education and communication strategies help to promote a sense of responsibility for realizing human rights. Ensuring pluralistic and free media, a vibrant civil society, effective oversight mechanisms and access to remedies (judicial, administrative and political level) for violations are equally vital.</a:t>
            </a:r>
            <a:endParaRPr lang="es-ES" sz="1000" smtClean="0"/>
          </a:p>
          <a:p>
            <a:pPr eaLnBrk="1" hangingPunct="1"/>
            <a:r>
              <a:rPr lang="en-GB" sz="1000" b="1" i="1" smtClean="0"/>
              <a:t>Authority -</a:t>
            </a:r>
            <a:r>
              <a:rPr lang="en-GB" sz="1000" smtClean="0"/>
              <a:t> This refers to the legitimacy of an action, when individuals or groups feel or know that they </a:t>
            </a:r>
            <a:r>
              <a:rPr lang="en-GB" sz="1000" u="sng" smtClean="0"/>
              <a:t>can</a:t>
            </a:r>
            <a:r>
              <a:rPr lang="en-GB" sz="1000" smtClean="0"/>
              <a:t> take action. Laws, formal and informal norms and rules, tradition and culture largely determine what is or is not permissible. Accordingly, national laws and policies must be harmonized with international human rights treaty commitments and identify specific duties.</a:t>
            </a:r>
            <a:endParaRPr lang="es-ES" sz="1000" smtClean="0"/>
          </a:p>
          <a:p>
            <a:pPr eaLnBrk="1" hangingPunct="1"/>
            <a:r>
              <a:rPr lang="en-GB" sz="1000" b="1" i="1" smtClean="0"/>
              <a:t>Access to and control over resources</a:t>
            </a:r>
            <a:r>
              <a:rPr lang="en-GB" sz="1000" b="1" smtClean="0"/>
              <a:t> -</a:t>
            </a:r>
            <a:r>
              <a:rPr lang="en-GB" sz="1000" smtClean="0"/>
              <a:t> Knowledge that something should and may be done is often not enough. Moreover, the poorest are seldom able to claim their rights as individuals, but need to be able to organize. “Capacity” must therefore also include the human resources (skills, knowledge, time, commitment, etc.), economic resources and organizational resources influencing whether a rights-holder or duty-bearer </a:t>
            </a:r>
            <a:r>
              <a:rPr lang="en-GB" sz="1000" i="1" smtClean="0"/>
              <a:t>can</a:t>
            </a:r>
            <a:r>
              <a:rPr lang="en-GB" sz="1000" smtClean="0"/>
              <a:t> take action.</a:t>
            </a:r>
          </a:p>
          <a:p>
            <a:endParaRPr lang="en-US" sz="100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73BEE0A3-9F87-4484-AE66-E07EBB0D8E1E}" type="slidenum">
              <a:rPr lang="en-US" sz="1200">
                <a:cs typeface="Arial" charset="0"/>
              </a:rPr>
              <a:pPr algn="r"/>
              <a:t>25</a:t>
            </a:fld>
            <a:endParaRPr lang="en-US" sz="1200">
              <a:cs typeface="Arial" charset="0"/>
            </a:endParaRPr>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8A51D81-FB7D-4134-888F-03CCC9085DB9}" type="slidenum">
              <a:rPr lang="en-US" sz="1200">
                <a:cs typeface="Arial" charset="0"/>
              </a:rPr>
              <a:pPr algn="r"/>
              <a:t>26</a:t>
            </a:fld>
            <a:endParaRPr lang="en-US" sz="1200">
              <a:cs typeface="Arial" charset="0"/>
            </a:endParaRPr>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a:ln/>
        </p:spPr>
      </p:sp>
      <p:sp>
        <p:nvSpPr>
          <p:cNvPr id="89090" name="Notes Placeholder 2"/>
          <p:cNvSpPr>
            <a:spLocks noGrp="1"/>
          </p:cNvSpPr>
          <p:nvPr>
            <p:ph type="body" idx="1"/>
          </p:nvPr>
        </p:nvSpPr>
        <p:spPr>
          <a:noFill/>
          <a:ln/>
        </p:spPr>
        <p:txBody>
          <a:bodyPr/>
          <a:lstStyle/>
          <a:p>
            <a:endParaRPr lang="en-GB" smtClean="0"/>
          </a:p>
        </p:txBody>
      </p:sp>
      <p:sp>
        <p:nvSpPr>
          <p:cNvPr id="89091" name="Slide Number Placeholder 3"/>
          <p:cNvSpPr>
            <a:spLocks noGrp="1"/>
          </p:cNvSpPr>
          <p:nvPr>
            <p:ph type="sldNum" sz="quarter" idx="5"/>
          </p:nvPr>
        </p:nvSpPr>
        <p:spPr>
          <a:noFill/>
        </p:spPr>
        <p:txBody>
          <a:bodyPr/>
          <a:lstStyle/>
          <a:p>
            <a:fld id="{08C783B9-AD47-49DA-B268-AE9C0C1FB299}" type="slidenum">
              <a:rPr lang="en-US" smtClean="0"/>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DFDE6AB-1874-44AA-8012-451F3991EEDB}" type="slidenum">
              <a:rPr lang="en-US" sz="1200">
                <a:cs typeface="Arial" charset="0"/>
              </a:rPr>
              <a:pPr algn="r"/>
              <a:t>28</a:t>
            </a:fld>
            <a:endParaRPr lang="en-US" sz="1200">
              <a:cs typeface="Arial" charset="0"/>
            </a:endParaRPr>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FB656A52-1AFA-4030-917E-6E322548810E}" type="slidenum">
              <a:rPr lang="en-US" sz="1200">
                <a:cs typeface="Arial" charset="0"/>
              </a:rPr>
              <a:pPr algn="r"/>
              <a:t>29</a:t>
            </a:fld>
            <a:endParaRPr lang="en-US" sz="1200">
              <a:cs typeface="Arial" charset="0"/>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eaLnBrk="1" hangingPunct="1"/>
            <a:r>
              <a:rPr lang="en-GB" smtClean="0"/>
              <a:t>HIDDEN SLIDE</a:t>
            </a:r>
          </a:p>
          <a:p>
            <a:pPr eaLnBrk="1" hangingPunct="1"/>
            <a:r>
              <a:rPr lang="en-GB" smtClean="0"/>
              <a:t>The purpose of this slide is not to provide a lengthy explanation of RBM as one of the 5 key programming principles. The purpose is to clarify  that country analysis is also part of the RBM process. </a:t>
            </a:r>
          </a:p>
          <a:p>
            <a:pPr eaLnBrk="1" hangingPunct="1"/>
            <a:endParaRPr lang="en-GB" smtClean="0"/>
          </a:p>
          <a:p>
            <a:pPr eaLnBrk="1" hangingPunct="1"/>
            <a:r>
              <a:rPr lang="en-GB" smtClean="0"/>
              <a:t>Human Rights-Based Approach and RBM are mutually reinforcing. On the one hand, a HRBA provides meaning and a normative content to RBM. On the other hand, and RBM can help apply HRBA more operationally in the programming practice.  </a:t>
            </a:r>
          </a:p>
          <a:p>
            <a:pPr eaLnBrk="1" hangingPunct="1"/>
            <a:endParaRPr lang="en-GB" smtClean="0"/>
          </a:p>
          <a:p>
            <a:pPr eaLnBrk="1" hangingPunct="1"/>
            <a:r>
              <a:rPr lang="en-GB" smtClean="0"/>
              <a:t>It would be good to ask participants what SMART [results] stand for. </a:t>
            </a: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ja-JP" sz="1200" dirty="0" smtClean="0">
                <a:cs typeface="ＭＳ Ｐゴシック"/>
              </a:rPr>
              <a:t>HIDDEN SLIDE</a:t>
            </a:r>
          </a:p>
          <a:p>
            <a:pPr eaLnBrk="1" hangingPunct="1">
              <a:spcBef>
                <a:spcPct val="0"/>
              </a:spcBef>
            </a:pPr>
            <a:r>
              <a:rPr lang="en-US" altLang="ja-JP" sz="1200" b="1" dirty="0" smtClean="0">
                <a:cs typeface="ＭＳ Ｐゴシック"/>
              </a:rPr>
              <a:t>The heading of this slide zooms into the second element of the UN common Understanding</a:t>
            </a:r>
          </a:p>
          <a:p>
            <a:pPr eaLnBrk="1" hangingPunct="1">
              <a:spcBef>
                <a:spcPct val="0"/>
              </a:spcBef>
            </a:pPr>
            <a:endParaRPr lang="en-US" altLang="ja-JP" sz="1200" b="1" dirty="0" smtClean="0">
              <a:cs typeface="ＭＳ Ｐゴシック"/>
            </a:endParaRPr>
          </a:p>
          <a:p>
            <a:pPr eaLnBrk="1" hangingPunct="1">
              <a:spcBef>
                <a:spcPct val="0"/>
              </a:spcBef>
            </a:pPr>
            <a:r>
              <a:rPr lang="en-US" altLang="ja-JP" sz="1200" dirty="0" smtClean="0">
                <a:cs typeface="ＭＳ Ｐゴシック"/>
              </a:rPr>
              <a:t>Programming for development practitioners is the process through which development interventions produce necessary change to achieve development goals.</a:t>
            </a:r>
          </a:p>
          <a:p>
            <a:pPr eaLnBrk="1" hangingPunct="1">
              <a:spcBef>
                <a:spcPct val="0"/>
              </a:spcBef>
            </a:pPr>
            <a:endParaRPr lang="en-US" altLang="ja-JP" sz="1200" dirty="0" smtClean="0">
              <a:cs typeface="ＭＳ Ｐゴシック"/>
            </a:endParaRPr>
          </a:p>
          <a:p>
            <a:pPr eaLnBrk="1" hangingPunct="1">
              <a:lnSpc>
                <a:spcPct val="150000"/>
              </a:lnSpc>
              <a:spcBef>
                <a:spcPct val="0"/>
              </a:spcBef>
              <a:buClr>
                <a:srgbClr val="FDFDFD"/>
              </a:buClr>
              <a:buFont typeface="Wingdings" pitchFamily="2" charset="2"/>
              <a:buNone/>
            </a:pPr>
            <a:r>
              <a:rPr lang="en-GB" altLang="ja-JP" sz="1200" dirty="0" smtClean="0">
                <a:cs typeface="ＭＳ Ｐゴシック"/>
              </a:rPr>
              <a:t>Ensuring that principles and standards are consistently being respected throughout the programming cycle and at all level of a result chain (Output, outcome and impact)</a:t>
            </a:r>
          </a:p>
          <a:p>
            <a:pPr eaLnBrk="1" hangingPunct="1">
              <a:lnSpc>
                <a:spcPct val="150000"/>
              </a:lnSpc>
              <a:spcBef>
                <a:spcPct val="0"/>
              </a:spcBef>
              <a:buClr>
                <a:srgbClr val="FDFDFD"/>
              </a:buClr>
              <a:buFont typeface="Wingdings" pitchFamily="2" charset="2"/>
              <a:buNone/>
            </a:pPr>
            <a:endParaRPr lang="en-GB" altLang="ja-JP" sz="1200" dirty="0" smtClean="0">
              <a:cs typeface="ＭＳ Ｐゴシック"/>
            </a:endParaRPr>
          </a:p>
          <a:p>
            <a:pPr eaLnBrk="1" hangingPunct="1">
              <a:lnSpc>
                <a:spcPct val="150000"/>
              </a:lnSpc>
              <a:spcBef>
                <a:spcPct val="0"/>
              </a:spcBef>
              <a:buClr>
                <a:srgbClr val="FDFDFD"/>
              </a:buClr>
              <a:buFont typeface="Wingdings" pitchFamily="2" charset="2"/>
              <a:buNone/>
            </a:pPr>
            <a:r>
              <a:rPr lang="en-US" altLang="ja-JP" sz="1200" dirty="0" smtClean="0">
                <a:cs typeface="ＭＳ Ｐゴシック"/>
              </a:rPr>
              <a:t>Non-discrimination, participation, local ownership, capacity development and accountability are essential characteristics of a high quality process. </a:t>
            </a:r>
          </a:p>
          <a:p>
            <a:endParaRPr lang="en-CA" sz="1200" dirty="0" smtClean="0"/>
          </a:p>
          <a:p>
            <a:pPr eaLnBrk="1" hangingPunct="1">
              <a:lnSpc>
                <a:spcPct val="150000"/>
              </a:lnSpc>
              <a:spcBef>
                <a:spcPct val="0"/>
              </a:spcBef>
              <a:buClr>
                <a:srgbClr val="FDFDFD"/>
              </a:buClr>
              <a:buFont typeface="Wingdings" pitchFamily="2" charset="2"/>
              <a:buNone/>
            </a:pPr>
            <a:r>
              <a:rPr lang="en-GB" altLang="ja-JP" sz="1200" dirty="0" smtClean="0">
                <a:cs typeface="ＭＳ Ｐゴシック"/>
              </a:rPr>
              <a:t>The CCA/UNDAF guidelines establish that the UN programme process has the following key steps: </a:t>
            </a:r>
          </a:p>
          <a:p>
            <a:pPr eaLnBrk="1" hangingPunct="1">
              <a:lnSpc>
                <a:spcPct val="150000"/>
              </a:lnSpc>
              <a:spcBef>
                <a:spcPct val="0"/>
              </a:spcBef>
              <a:buClr>
                <a:srgbClr val="FDFDFD"/>
              </a:buClr>
              <a:buFontTx/>
              <a:buChar char="-"/>
            </a:pPr>
            <a:r>
              <a:rPr lang="en-GB" altLang="ja-JP" sz="1200" dirty="0" smtClean="0">
                <a:cs typeface="ＭＳ Ｐゴシック"/>
              </a:rPr>
              <a:t>Assessment</a:t>
            </a:r>
          </a:p>
          <a:p>
            <a:pPr eaLnBrk="1" hangingPunct="1">
              <a:lnSpc>
                <a:spcPct val="150000"/>
              </a:lnSpc>
              <a:spcBef>
                <a:spcPct val="0"/>
              </a:spcBef>
              <a:buClr>
                <a:srgbClr val="FDFDFD"/>
              </a:buClr>
              <a:buFontTx/>
              <a:buChar char="-"/>
            </a:pPr>
            <a:r>
              <a:rPr lang="en-GB" altLang="ja-JP" sz="1200" dirty="0" smtClean="0">
                <a:cs typeface="ＭＳ Ｐゴシック"/>
              </a:rPr>
              <a:t>Analysis</a:t>
            </a:r>
          </a:p>
          <a:p>
            <a:pPr eaLnBrk="1" hangingPunct="1">
              <a:lnSpc>
                <a:spcPct val="150000"/>
              </a:lnSpc>
              <a:spcBef>
                <a:spcPct val="0"/>
              </a:spcBef>
              <a:buClr>
                <a:srgbClr val="FDFDFD"/>
              </a:buClr>
              <a:buFontTx/>
              <a:buChar char="-"/>
            </a:pPr>
            <a:r>
              <a:rPr lang="en-GB" altLang="ja-JP" sz="1200" dirty="0" smtClean="0">
                <a:cs typeface="ＭＳ Ｐゴシック"/>
              </a:rPr>
              <a:t>Prioritizing development challenges</a:t>
            </a:r>
          </a:p>
          <a:p>
            <a:pPr eaLnBrk="1" hangingPunct="1">
              <a:lnSpc>
                <a:spcPct val="150000"/>
              </a:lnSpc>
              <a:spcBef>
                <a:spcPct val="0"/>
              </a:spcBef>
              <a:buClr>
                <a:srgbClr val="FDFDFD"/>
              </a:buClr>
              <a:buFontTx/>
              <a:buChar char="-"/>
            </a:pPr>
            <a:r>
              <a:rPr lang="en-GB" altLang="ja-JP" sz="1200" dirty="0" smtClean="0">
                <a:cs typeface="ＭＳ Ｐゴシック"/>
              </a:rPr>
              <a:t>Clarifying expected results and the role of different actors</a:t>
            </a:r>
          </a:p>
          <a:p>
            <a:pPr eaLnBrk="1" hangingPunct="1">
              <a:lnSpc>
                <a:spcPct val="150000"/>
              </a:lnSpc>
              <a:spcBef>
                <a:spcPct val="0"/>
              </a:spcBef>
              <a:buClr>
                <a:srgbClr val="FDFDFD"/>
              </a:buClr>
              <a:buFontTx/>
              <a:buChar char="-"/>
            </a:pPr>
            <a:r>
              <a:rPr lang="en-GB" altLang="ja-JP" sz="1200" dirty="0" smtClean="0">
                <a:cs typeface="ＭＳ Ｐゴシック"/>
              </a:rPr>
              <a:t>Designing country programmes and projects</a:t>
            </a:r>
          </a:p>
          <a:p>
            <a:pPr eaLnBrk="1" hangingPunct="1">
              <a:lnSpc>
                <a:spcPct val="150000"/>
              </a:lnSpc>
              <a:spcBef>
                <a:spcPct val="0"/>
              </a:spcBef>
              <a:buClr>
                <a:srgbClr val="FDFDFD"/>
              </a:buClr>
              <a:buFontTx/>
              <a:buChar char="-"/>
            </a:pPr>
            <a:r>
              <a:rPr lang="en-GB" altLang="ja-JP" sz="1200" dirty="0" smtClean="0">
                <a:cs typeface="ＭＳ Ｐゴシック"/>
              </a:rPr>
              <a:t>Monitoring and Evaluation</a:t>
            </a:r>
            <a:endParaRPr lang="en-US" altLang="ja-JP" sz="1200" dirty="0" smtClean="0">
              <a:cs typeface="ＭＳ Ｐゴシック"/>
            </a:endParaRPr>
          </a:p>
          <a:p>
            <a:pPr eaLnBrk="1" hangingPunct="1">
              <a:spcBef>
                <a:spcPct val="0"/>
              </a:spcBef>
            </a:pPr>
            <a:endParaRPr lang="en-US" altLang="ja-JP" sz="1200" dirty="0" smtClean="0">
              <a:cs typeface="ＭＳ Ｐゴシック"/>
            </a:endParaRPr>
          </a:p>
          <a:p>
            <a:endParaRPr lang="en-CA" sz="1200" dirty="0" smtClean="0"/>
          </a:p>
          <a:p>
            <a:endParaRPr lang="en-GB" dirty="0"/>
          </a:p>
        </p:txBody>
      </p:sp>
      <p:sp>
        <p:nvSpPr>
          <p:cNvPr id="4" name="Slide Number Placeholder 3"/>
          <p:cNvSpPr>
            <a:spLocks noGrp="1"/>
          </p:cNvSpPr>
          <p:nvPr>
            <p:ph type="sldNum" sz="quarter" idx="10"/>
          </p:nvPr>
        </p:nvSpPr>
        <p:spPr/>
        <p:txBody>
          <a:bodyPr/>
          <a:lstStyle/>
          <a:p>
            <a:pPr>
              <a:defRPr/>
            </a:pPr>
            <a:fld id="{9B78922B-89B9-469D-BDC9-B98095E41B61}" type="slidenum">
              <a:rPr lang="en-GB" smtClean="0"/>
              <a:pPr>
                <a:defRPr/>
              </a:pPr>
              <a:t>3</a:t>
            </a:fld>
            <a:endParaRPr lang="en-GB"/>
          </a:p>
        </p:txBody>
      </p:sp>
    </p:spTree>
    <p:extLst>
      <p:ext uri="{BB962C8B-B14F-4D97-AF65-F5344CB8AC3E}">
        <p14:creationId xmlns:p14="http://schemas.microsoft.com/office/powerpoint/2010/main" val="1182043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222F3526-70AC-421B-BDC5-B7198E2D05B0}" type="slidenum">
              <a:rPr lang="en-US" sz="1200">
                <a:cs typeface="Arial" charset="0"/>
              </a:rPr>
              <a:pPr algn="r"/>
              <a:t>4</a:t>
            </a:fld>
            <a:endParaRPr lang="en-US" sz="1200">
              <a:cs typeface="Arial" charset="0"/>
            </a:endParaRPr>
          </a:p>
        </p:txBody>
      </p:sp>
      <p:sp>
        <p:nvSpPr>
          <p:cNvPr id="24578"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0E2735A6-6472-4162-B903-934782318B57}" type="slidenum">
              <a:rPr lang="en-US" sz="1200">
                <a:cs typeface="Arial" charset="0"/>
              </a:rPr>
              <a:pPr algn="r"/>
              <a:t>4</a:t>
            </a:fld>
            <a:endParaRPr lang="en-US" sz="1200">
              <a:cs typeface="Arial"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xfrm>
            <a:off x="906463" y="4689475"/>
            <a:ext cx="4984750" cy="4443413"/>
          </a:xfrm>
          <a:noFill/>
          <a:ln/>
        </p:spPr>
        <p:txBody>
          <a:bodyPr/>
          <a:lstStyle/>
          <a:p>
            <a:pPr eaLnBrk="1" hangingPunct="1"/>
            <a:r>
              <a:rPr lang="en-GB" sz="800" b="1" i="1" dirty="0" smtClean="0"/>
              <a:t>HIDDEN</a:t>
            </a:r>
            <a:r>
              <a:rPr lang="en-GB" sz="800" b="1" i="1" baseline="0" dirty="0" smtClean="0"/>
              <a:t> SLIDE</a:t>
            </a:r>
            <a:endParaRPr lang="en-GB" sz="800" b="1" i="1" dirty="0" smtClean="0"/>
          </a:p>
          <a:p>
            <a:pPr eaLnBrk="1" hangingPunct="1"/>
            <a:r>
              <a:rPr lang="en-GB" sz="800" b="1" i="1" dirty="0" smtClean="0"/>
              <a:t>Provide notes based on latest CCA UNDAF guidelines</a:t>
            </a:r>
          </a:p>
          <a:p>
            <a:pPr eaLnBrk="1" hangingPunct="1"/>
            <a:r>
              <a:rPr lang="en-GB" sz="800" dirty="0" smtClean="0"/>
              <a:t>The messages on the right box are drawn from a </a:t>
            </a:r>
            <a:r>
              <a:rPr lang="en-GB" sz="800" dirty="0" err="1" smtClean="0"/>
              <a:t>powerpoint</a:t>
            </a:r>
            <a:r>
              <a:rPr lang="en-GB" sz="800" dirty="0" smtClean="0"/>
              <a:t> presentation on the UNDAF guidelines available at www.undg.org</a:t>
            </a:r>
          </a:p>
          <a:p>
            <a:pPr eaLnBrk="1" hangingPunct="1"/>
            <a:endParaRPr lang="en-GB" sz="800" dirty="0" smtClean="0"/>
          </a:p>
          <a:p>
            <a:pPr eaLnBrk="1" hangingPunct="1"/>
            <a:r>
              <a:rPr lang="en-GB" sz="800" dirty="0" smtClean="0"/>
              <a:t>There are five expected results from the UNCT’s analytical contribution:</a:t>
            </a:r>
          </a:p>
          <a:p>
            <a:pPr eaLnBrk="1" hangingPunct="1">
              <a:buFontTx/>
              <a:buChar char="•"/>
            </a:pPr>
            <a:r>
              <a:rPr lang="en-GB" sz="800" dirty="0" smtClean="0"/>
              <a:t>Agreement with partners about the root causes of priority development problems, with a special focus on the five principles presented earlier;</a:t>
            </a:r>
          </a:p>
          <a:p>
            <a:pPr eaLnBrk="1" hangingPunct="1">
              <a:buFontTx/>
              <a:buChar char="•"/>
            </a:pPr>
            <a:r>
              <a:rPr lang="en-GB" sz="800" dirty="0" smtClean="0"/>
              <a:t>Identification of critical capacity gaps at different levels of society to address these problems, and systematic application of, and follow up to, country led capacity assessments;</a:t>
            </a:r>
          </a:p>
          <a:p>
            <a:pPr eaLnBrk="1" hangingPunct="1">
              <a:buFontTx/>
              <a:buChar char="•"/>
            </a:pPr>
            <a:r>
              <a:rPr lang="en-GB" sz="800" dirty="0" smtClean="0"/>
              <a:t>Recognition of the risks of crises and natural disasters, as well as capacities for crisis prevention and disaster preparedness;</a:t>
            </a:r>
          </a:p>
          <a:p>
            <a:pPr eaLnBrk="1" hangingPunct="1">
              <a:buFontTx/>
              <a:buChar char="•"/>
            </a:pPr>
            <a:r>
              <a:rPr lang="en-GB" sz="800" dirty="0" smtClean="0"/>
              <a:t>Greater national capacity for data collection and analysis, ensuring that data are sufficiently disaggregated to reveal patterns of discrimination; and </a:t>
            </a:r>
          </a:p>
          <a:p>
            <a:pPr eaLnBrk="1" hangingPunct="1">
              <a:buFontTx/>
              <a:buChar char="•"/>
            </a:pPr>
            <a:r>
              <a:rPr lang="en-GB" sz="800" dirty="0" smtClean="0"/>
              <a:t>Analysis based on priorities in the national development framework, aligned with the World Summit outcome document, the MD/MDGs and other internationally agreed treaty obligations and development goals.</a:t>
            </a:r>
          </a:p>
          <a:p>
            <a:pPr eaLnBrk="1" hangingPunct="1"/>
            <a:endParaRPr lang="en-US" sz="800" dirty="0" smtClean="0"/>
          </a:p>
          <a:p>
            <a:pPr eaLnBrk="1" hangingPunct="1"/>
            <a:r>
              <a:rPr lang="en-GB" sz="800" dirty="0" smtClean="0"/>
              <a:t>The CCA is </a:t>
            </a:r>
            <a:r>
              <a:rPr lang="en-GB" sz="800" b="1" dirty="0" smtClean="0"/>
              <a:t>one of several options</a:t>
            </a:r>
            <a:r>
              <a:rPr lang="en-GB" sz="800" dirty="0" smtClean="0"/>
              <a:t> for getting consensus about priority problems and their causes, and the capacity needs for action</a:t>
            </a:r>
          </a:p>
          <a:p>
            <a:pPr eaLnBrk="1" hangingPunct="1"/>
            <a:r>
              <a:rPr lang="en-GB" sz="800" dirty="0" smtClean="0"/>
              <a:t>Under option 2 (complementary) the UNCT will play </a:t>
            </a:r>
            <a:r>
              <a:rPr lang="en-GB" sz="800" b="1" dirty="0" smtClean="0"/>
              <a:t>a larger role to convene groups, organize consultations, and conduct a complementary research agenda</a:t>
            </a:r>
            <a:r>
              <a:rPr lang="en-GB" sz="800" dirty="0" smtClean="0"/>
              <a:t>. </a:t>
            </a:r>
            <a:endParaRPr lang="en-US" sz="800" dirty="0" smtClean="0"/>
          </a:p>
          <a:p>
            <a:pPr eaLnBrk="1" hangingPunct="1"/>
            <a:endParaRPr lang="en-US" sz="800"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FB925892-C5B3-4C63-B786-651B903D78B9}" type="slidenum">
              <a:rPr lang="en-US" sz="1200">
                <a:cs typeface="Arial" charset="0"/>
              </a:rPr>
              <a:pPr algn="r"/>
              <a:t>5</a:t>
            </a:fld>
            <a:endParaRPr lang="en-US" sz="1200">
              <a:cs typeface="Arial" charset="0"/>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xfrm>
            <a:off x="906463" y="4689475"/>
            <a:ext cx="4984750" cy="4443413"/>
          </a:xfrm>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pPr eaLnBrk="1" hangingPunct="1"/>
            <a:r>
              <a:rPr lang="en-GB" sz="800" b="1" dirty="0" smtClean="0"/>
              <a:t>On options for analysis, depending on whether a UNCT decides not to conduct a full-fledged CCA:</a:t>
            </a:r>
          </a:p>
          <a:p>
            <a:pPr eaLnBrk="1" hangingPunct="1"/>
            <a:endParaRPr lang="en-GB" sz="800" b="1" dirty="0" smtClean="0"/>
          </a:p>
          <a:p>
            <a:r>
              <a:rPr lang="en-US" sz="800" dirty="0" smtClean="0"/>
              <a:t>In order to have an alternative option for countries without a full CCA, the questions from the UNDAF Guidelines </a:t>
            </a:r>
            <a:r>
              <a:rPr lang="en-US" sz="800" dirty="0" smtClean="0"/>
              <a:t>– </a:t>
            </a:r>
            <a:r>
              <a:rPr lang="en-GB" sz="1200" b="1" i="0" u="none" strike="noStrike" kern="1200" baseline="0" dirty="0" smtClean="0">
                <a:solidFill>
                  <a:schemeClr val="tx1"/>
                </a:solidFill>
                <a:latin typeface="Calibri" pitchFamily="34" charset="0"/>
                <a:ea typeface="+mn-ea"/>
                <a:cs typeface="+mn-cs"/>
              </a:rPr>
              <a:t>Checklists to assess the quality and strategic positioning of the UNDAF -</a:t>
            </a:r>
            <a:r>
              <a:rPr lang="en-US" sz="800" dirty="0" smtClean="0"/>
              <a:t> </a:t>
            </a:r>
            <a:r>
              <a:rPr lang="en-US" sz="800" dirty="0" smtClean="0"/>
              <a:t>could be used as follows:</a:t>
            </a:r>
          </a:p>
          <a:p>
            <a:pPr eaLnBrk="1" hangingPunct="1"/>
            <a:r>
              <a:rPr lang="en-US" sz="800" dirty="0" smtClean="0"/>
              <a:t>1) For all analysis options, the slides on information gathering and assessment should include the first four questions of </a:t>
            </a:r>
            <a:r>
              <a:rPr lang="en-US" sz="800" dirty="0" smtClean="0"/>
              <a:t>the </a:t>
            </a:r>
            <a:r>
              <a:rPr lang="en-US" sz="800" dirty="0" err="1" smtClean="0"/>
              <a:t>Cheklist</a:t>
            </a:r>
            <a:r>
              <a:rPr lang="en-US" sz="800" baseline="0" dirty="0" smtClean="0"/>
              <a:t> (see Step 2 - Country Analysis)</a:t>
            </a:r>
            <a:r>
              <a:rPr lang="en-US" sz="800" dirty="0" smtClean="0"/>
              <a:t>. </a:t>
            </a:r>
            <a:endParaRPr lang="en-US" sz="800" dirty="0" smtClean="0"/>
          </a:p>
          <a:p>
            <a:pPr eaLnBrk="1" hangingPunct="1"/>
            <a:endParaRPr lang="en-US" sz="800" dirty="0" smtClean="0"/>
          </a:p>
          <a:p>
            <a:pPr eaLnBrk="1" hangingPunct="1"/>
            <a:r>
              <a:rPr lang="en-US" sz="800" dirty="0" smtClean="0"/>
              <a:t>2) In countries without a full CCA, for causal analysis, instead of using the problem tree slides, questions 5 and 6 </a:t>
            </a:r>
            <a:r>
              <a:rPr lang="en-US" sz="800" smtClean="0"/>
              <a:t>of </a:t>
            </a:r>
            <a:r>
              <a:rPr lang="en-US" sz="800" smtClean="0"/>
              <a:t>Checklist </a:t>
            </a:r>
            <a:r>
              <a:rPr lang="en-US" sz="800" dirty="0" smtClean="0"/>
              <a:t>(and perhaps 1-2 more) could be offered in a slide and the exercise could be to review the analytical part of a few key documents (e.g. MDG reports, PRSP), with different groups looking at different policy areas. An additional task would be to highlight analytical gaps. Overall, the idea would also be to fill in the overall matrix as much as possible (see following steps).   </a:t>
            </a:r>
          </a:p>
          <a:p>
            <a:pPr eaLnBrk="1" hangingPunct="1"/>
            <a:endParaRPr lang="en-US" sz="800" dirty="0" smtClean="0"/>
          </a:p>
          <a:p>
            <a:pPr eaLnBrk="1" hangingPunct="1"/>
            <a:r>
              <a:rPr lang="en-US" sz="800" dirty="0" smtClean="0"/>
              <a:t>3) For role analysis, slides can stay the same</a:t>
            </a:r>
          </a:p>
          <a:p>
            <a:pPr eaLnBrk="1" hangingPunct="1"/>
            <a:endParaRPr lang="en-US" sz="800" dirty="0" smtClean="0"/>
          </a:p>
          <a:p>
            <a:pPr eaLnBrk="1" hangingPunct="1"/>
            <a:r>
              <a:rPr lang="en-US" sz="800" dirty="0" smtClean="0"/>
              <a:t>4) For capacity gap analysis, slides can stay the same.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AFC68C34-2EE6-4756-BBA2-1528DAF4DF3E}" type="slidenum">
              <a:rPr lang="en-US" sz="1200">
                <a:cs typeface="Arial" charset="0"/>
              </a:rPr>
              <a:pPr algn="r"/>
              <a:t>7</a:t>
            </a:fld>
            <a:endParaRPr lang="en-US" sz="1200">
              <a:cs typeface="Arial" charset="0"/>
            </a:endParaRPr>
          </a:p>
        </p:txBody>
      </p:sp>
      <p:sp>
        <p:nvSpPr>
          <p:cNvPr id="46082" name="Rectangle 2"/>
          <p:cNvSpPr>
            <a:spLocks noGrp="1" noRot="1" noChangeAspect="1" noChangeArrowheads="1" noTextEdit="1"/>
          </p:cNvSpPr>
          <p:nvPr>
            <p:ph type="sldImg"/>
          </p:nvPr>
        </p:nvSpPr>
        <p:spPr>
          <a:xfrm>
            <a:off x="914400" y="349250"/>
            <a:ext cx="4935538" cy="3702050"/>
          </a:xfrm>
          <a:ln/>
        </p:spPr>
      </p:sp>
      <p:sp>
        <p:nvSpPr>
          <p:cNvPr id="46083" name="Rectangle 3"/>
          <p:cNvSpPr>
            <a:spLocks noGrp="1" noChangeArrowheads="1"/>
          </p:cNvSpPr>
          <p:nvPr>
            <p:ph type="body" idx="1"/>
          </p:nvPr>
        </p:nvSpPr>
        <p:spPr>
          <a:xfrm>
            <a:off x="258763" y="4470400"/>
            <a:ext cx="6137275" cy="4443413"/>
          </a:xfrm>
          <a:noFill/>
          <a:ln/>
        </p:spPr>
        <p:txBody>
          <a:bodyPr/>
          <a:lstStyle/>
          <a:p>
            <a:pPr eaLnBrk="1" hangingPunct="1"/>
            <a:r>
              <a:rPr lang="en-GB" sz="800" smtClean="0"/>
              <a:t>HIDDEN SLIDE</a:t>
            </a:r>
          </a:p>
          <a:p>
            <a:pPr eaLnBrk="1" hangingPunct="1"/>
            <a:r>
              <a:rPr lang="en-GB" sz="800" b="1" smtClean="0"/>
              <a:t>2. </a:t>
            </a:r>
            <a:r>
              <a:rPr lang="en-GB" sz="800" b="1" u="sng" smtClean="0"/>
              <a:t>Getting the Assessment Right</a:t>
            </a:r>
            <a:endParaRPr lang="en-GB" sz="800" smtClean="0"/>
          </a:p>
          <a:p>
            <a:pPr eaLnBrk="1" hangingPunct="1"/>
            <a:r>
              <a:rPr lang="en-GB" sz="800" smtClean="0"/>
              <a:t>An assessment of the overall country situation</a:t>
            </a:r>
            <a:r>
              <a:rPr lang="en-GB" sz="800" b="1" smtClean="0"/>
              <a:t> </a:t>
            </a:r>
            <a:r>
              <a:rPr lang="en-GB" sz="800" smtClean="0"/>
              <a:t>from a HRBA </a:t>
            </a:r>
            <a:r>
              <a:rPr lang="en-US" sz="800" smtClean="0"/>
              <a:t>is essential for determining whether and where a development challenge exists, its intensity and who is affected. The Millennium Declaration, the MDGs, and the commitments, goals and targets of international conferences, summits, conventions and human rights instruments of the UN system are the benchmarks against which it can be determined whether and where major challenges exist in a country and their severity. </a:t>
            </a:r>
            <a:endParaRPr lang="en-GB" sz="800" smtClean="0"/>
          </a:p>
          <a:p>
            <a:pPr eaLnBrk="1" hangingPunct="1"/>
            <a:r>
              <a:rPr lang="en-GB" sz="800" smtClean="0"/>
              <a:t>Attention should be paid to identifying the </a:t>
            </a:r>
            <a:r>
              <a:rPr lang="en-GB" sz="800" b="1" smtClean="0"/>
              <a:t>most disadvantaged and excluded groups</a:t>
            </a:r>
            <a:r>
              <a:rPr lang="en-GB" sz="800" smtClean="0"/>
              <a:t>. For example, if illiteracy indicators show that the rate is moderately high at the national level, but highest among indigenous women living in remote areas then, illiteracy of indigenous women in remote areas would be a priority issue to address more in-depth in the analysis.</a:t>
            </a:r>
            <a:endParaRPr lang="en-US" sz="800" b="1" smtClean="0"/>
          </a:p>
          <a:p>
            <a:pPr eaLnBrk="1" hangingPunct="1"/>
            <a:r>
              <a:rPr lang="en-US" sz="800" b="1" smtClean="0"/>
              <a:t>In conducting the assessment, asking the following questions can be helpful:</a:t>
            </a:r>
            <a:endParaRPr lang="en-US" sz="800" smtClean="0"/>
          </a:p>
          <a:p>
            <a:pPr eaLnBrk="1" hangingPunct="1"/>
            <a:r>
              <a:rPr lang="en-US" sz="800" smtClean="0"/>
              <a:t> </a:t>
            </a:r>
          </a:p>
          <a:p>
            <a:pPr eaLnBrk="1" hangingPunct="1"/>
            <a:r>
              <a:rPr lang="en-US" sz="800" smtClean="0"/>
              <a:t>Which development challenges exist? </a:t>
            </a:r>
          </a:p>
          <a:p>
            <a:pPr eaLnBrk="1" hangingPunct="1"/>
            <a:r>
              <a:rPr lang="en-US" sz="800" smtClean="0"/>
              <a:t>Who are most affected by them? </a:t>
            </a:r>
            <a:endParaRPr lang="es-ES" sz="800" smtClean="0"/>
          </a:p>
          <a:p>
            <a:pPr eaLnBrk="1" hangingPunct="1"/>
            <a:r>
              <a:rPr lang="en-US" sz="800" smtClean="0"/>
              <a:t>Where are they occurring?</a:t>
            </a:r>
            <a:endParaRPr lang="es-ES" sz="800" smtClean="0"/>
          </a:p>
          <a:p>
            <a:pPr eaLnBrk="1" hangingPunct="1"/>
            <a:r>
              <a:rPr lang="en-US" sz="800" smtClean="0"/>
              <a:t>How widespread are they? </a:t>
            </a:r>
            <a:endParaRPr lang="es-ES" sz="800" smtClean="0"/>
          </a:p>
          <a:p>
            <a:pPr eaLnBrk="1" hangingPunct="1"/>
            <a:r>
              <a:rPr lang="en-US" sz="800" smtClean="0"/>
              <a:t>What actions have been taken to address them? </a:t>
            </a:r>
            <a:endParaRPr lang="es-ES" sz="800" smtClean="0"/>
          </a:p>
          <a:p>
            <a:pPr eaLnBrk="1" hangingPunct="1"/>
            <a:r>
              <a:rPr lang="en-US" sz="800" smtClean="0"/>
              <a:t>What progress has been achieved and what obstacles remain?  </a:t>
            </a:r>
          </a:p>
          <a:p>
            <a:pPr eaLnBrk="1" hangingPunct="1">
              <a:lnSpc>
                <a:spcPct val="80000"/>
              </a:lnSpc>
            </a:pPr>
            <a:endParaRPr lang="en-GB" sz="800" smtClean="0"/>
          </a:p>
          <a:p>
            <a:pPr eaLnBrk="1" hangingPunct="1"/>
            <a:r>
              <a:rPr lang="en-GB" sz="800" b="1" smtClean="0"/>
              <a:t>Step One: Selecting the Development Challenge/ Human Right Unfulfilled</a:t>
            </a:r>
            <a:endParaRPr lang="en-US" sz="800" smtClean="0"/>
          </a:p>
          <a:p>
            <a:pPr eaLnBrk="1" hangingPunct="1"/>
            <a:r>
              <a:rPr lang="en-US" sz="800" smtClean="0"/>
              <a:t>The quality of the assessment will determine which development challenges are the priority areas that must be analyzed more in-depth. Consensus should be reached among all UN partners (through a broad consultation) on these priority challenges.</a:t>
            </a:r>
            <a:endParaRPr lang="en-GB" sz="800" smtClean="0"/>
          </a:p>
          <a:p>
            <a:pPr eaLnBrk="1" hangingPunct="1"/>
            <a:r>
              <a:rPr lang="en-GB" sz="800" smtClean="0"/>
              <a:t>From a HRBA It is important to:</a:t>
            </a:r>
            <a:endParaRPr lang="en-GB" sz="800" b="1" smtClean="0"/>
          </a:p>
          <a:p>
            <a:pPr eaLnBrk="1" hangingPunct="1"/>
            <a:r>
              <a:rPr lang="en-GB" sz="800" b="1" smtClean="0"/>
              <a:t>recognize each development challenge as a human right </a:t>
            </a:r>
            <a:r>
              <a:rPr lang="en-GB" sz="800" smtClean="0"/>
              <a:t>or as several human rights that are unfulfilled or violated.  This first step helps to identify the human rights standards and the relevant human rights treaties that will help to guide and shape the analysis;</a:t>
            </a:r>
            <a:endParaRPr lang="en-GB" sz="800" b="1" smtClean="0"/>
          </a:p>
          <a:p>
            <a:pPr eaLnBrk="1" hangingPunct="1"/>
            <a:r>
              <a:rPr lang="en-GB" sz="800" b="1" smtClean="0"/>
              <a:t>formulate the development challenge so it is people focused.</a:t>
            </a:r>
            <a:r>
              <a:rPr lang="en-GB" sz="800" smtClean="0"/>
              <a:t> The question is – Who is being affected? </a:t>
            </a:r>
            <a:endParaRPr lang="en-GB" sz="800" b="1" smtClean="0"/>
          </a:p>
          <a:p>
            <a:pPr eaLnBrk="1" hangingPunct="1"/>
            <a:r>
              <a:rPr lang="en-GB" sz="800" b="1" smtClean="0"/>
              <a:t>distinguish the development challenge from one of its possible causes</a:t>
            </a:r>
            <a:r>
              <a:rPr lang="en-GB" sz="800" smtClean="0"/>
              <a:t>. The central issue is how people’s lives are affected and must be distinguished from the institutional capacities, economic and political trends or legal safeguards, which may be important causes of the problem. </a:t>
            </a:r>
          </a:p>
          <a:p>
            <a:pPr eaLnBrk="1" hangingPunct="1"/>
            <a:r>
              <a:rPr lang="en-GB" sz="800" smtClean="0"/>
              <a:t>Likewise, defining the development challenge as a “</a:t>
            </a:r>
            <a:r>
              <a:rPr lang="en-GB" sz="800" i="1" smtClean="0"/>
              <a:t>lack of</a:t>
            </a:r>
            <a:r>
              <a:rPr lang="en-GB" sz="800" smtClean="0"/>
              <a:t> something” may prompt overly simplistic solutions and prevent analysis of additional factors affecting the lives and wellbeing of people. If for example, “lack of access to maternal health services” is chosen as the development challenge (instead of high maternal mortality), other contributing factors such as “ineffective family planning policies” might not be considered in the analysis.</a:t>
            </a:r>
            <a:endParaRPr lang="en-US" sz="8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txBox="1">
            <a:spLocks noGrp="1" noChangeArrowheads="1"/>
          </p:cNvSpPr>
          <p:nvPr/>
        </p:nvSpPr>
        <p:spPr bwMode="auto">
          <a:xfrm>
            <a:off x="3849688" y="9378950"/>
            <a:ext cx="2946400" cy="493713"/>
          </a:xfrm>
          <a:prstGeom prst="rect">
            <a:avLst/>
          </a:prstGeom>
          <a:noFill/>
          <a:ln w="9525">
            <a:noFill/>
            <a:miter lim="800000"/>
            <a:headEnd/>
            <a:tailEnd/>
          </a:ln>
        </p:spPr>
        <p:txBody>
          <a:bodyPr anchor="b"/>
          <a:lstStyle/>
          <a:p>
            <a:pPr algn="r"/>
            <a:fld id="{1732B4F6-1E9A-4D74-AA97-65DAFD767464}" type="slidenum">
              <a:rPr lang="en-US" sz="1200">
                <a:cs typeface="Arial" charset="0"/>
              </a:rPr>
              <a:pPr algn="r"/>
              <a:t>8</a:t>
            </a:fld>
            <a:endParaRPr lang="en-US" sz="1200">
              <a:cs typeface="Arial" charset="0"/>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r>
              <a:rPr lang="en-GB" sz="800" smtClean="0"/>
              <a:t>HIDDEN SLIDE</a:t>
            </a:r>
          </a:p>
          <a:p>
            <a:pPr eaLnBrk="1" hangingPunct="1"/>
            <a:r>
              <a:rPr lang="en-GB" sz="800" smtClean="0"/>
              <a:t>This step analyzes the </a:t>
            </a:r>
            <a:r>
              <a:rPr lang="en-US" sz="800" smtClean="0"/>
              <a:t>immediate, underlying and structural or root causes of the development challenges previously identified. A</a:t>
            </a:r>
            <a:r>
              <a:rPr lang="en-GB" sz="800" smtClean="0"/>
              <a:t> causality analysis highlights the inter-related factors affecting the development challenge.</a:t>
            </a:r>
            <a:r>
              <a:rPr lang="en-GB" sz="800" i="1" smtClean="0"/>
              <a:t> </a:t>
            </a:r>
            <a:r>
              <a:rPr lang="en-GB" sz="800" smtClean="0"/>
              <a:t>This </a:t>
            </a:r>
            <a:r>
              <a:rPr lang="en-US" sz="800" smtClean="0"/>
              <a:t>analysis helps to understand the levels of causality and the linkages between various causes. </a:t>
            </a:r>
            <a:endParaRPr lang="en-US" sz="800" b="1" smtClean="0"/>
          </a:p>
          <a:p>
            <a:pPr eaLnBrk="1" hangingPunct="1"/>
            <a:r>
              <a:rPr lang="en-US" sz="800" b="1" smtClean="0"/>
              <a:t>As a general rule:</a:t>
            </a:r>
            <a:endParaRPr lang="en-US" sz="800" smtClean="0"/>
          </a:p>
          <a:p>
            <a:pPr eaLnBrk="1" hangingPunct="1"/>
            <a:r>
              <a:rPr lang="en-US" sz="800" b="1" smtClean="0"/>
              <a:t>Immediate </a:t>
            </a:r>
            <a:r>
              <a:rPr lang="en-US" sz="800" smtClean="0"/>
              <a:t>causes determine the current status of the problem.</a:t>
            </a:r>
            <a:endParaRPr lang="es-ES" sz="800" smtClean="0"/>
          </a:p>
          <a:p>
            <a:pPr eaLnBrk="1" hangingPunct="1"/>
            <a:r>
              <a:rPr lang="en-US" sz="800" b="1" smtClean="0"/>
              <a:t>Underlying </a:t>
            </a:r>
            <a:r>
              <a:rPr lang="en-US" sz="800" smtClean="0"/>
              <a:t>causes are often the consequence of policies, laws and availability of resources. They may reveal related complex issues and require interventions that take significant time in obtaining results (at least 5 years). </a:t>
            </a:r>
            <a:endParaRPr lang="es-ES" sz="800" smtClean="0"/>
          </a:p>
          <a:p>
            <a:pPr eaLnBrk="1" hangingPunct="1"/>
            <a:r>
              <a:rPr lang="en-US" sz="800" b="1" smtClean="0"/>
              <a:t>Root/structural </a:t>
            </a:r>
            <a:r>
              <a:rPr lang="en-US" sz="800" smtClean="0"/>
              <a:t>causes reveal conditions that require long-term interventions in order to change societal attitudes and behavior at different levels, including those at the family, community and higher decision-making level. </a:t>
            </a:r>
          </a:p>
          <a:p>
            <a:pPr eaLnBrk="1" hangingPunct="1"/>
            <a:endParaRPr lang="en-GB" sz="800" smtClean="0"/>
          </a:p>
          <a:p>
            <a:pPr eaLnBrk="1" hangingPunct="1"/>
            <a:r>
              <a:rPr lang="en-US" sz="800" b="1" smtClean="0"/>
              <a:t>Some UNCTs may decide to use additional tools to carry out a more thorough causal analysis with a view to detecting </a:t>
            </a:r>
            <a:r>
              <a:rPr lang="en-GB" sz="800" smtClean="0"/>
              <a:t>gaps in </a:t>
            </a:r>
            <a:r>
              <a:rPr lang="en-GB" sz="800" b="1" i="1" smtClean="0"/>
              <a:t>institutions, legal and policy frameworks and enabling environments. </a:t>
            </a:r>
            <a:r>
              <a:rPr lang="en-GB" sz="800" b="1" smtClean="0"/>
              <a:t> </a:t>
            </a:r>
            <a:r>
              <a:rPr lang="en-US" sz="800" smtClean="0"/>
              <a:t>A HRBA includes understanding how laws, social norms, traditional practices and institutional responses positively or negatively affect the enjoyment of human rights. As was pointed out in the Human Development Report 2000, “every country needs to strengthen its social arrangements for securing human freedoms – with norms, institutions, legal frameworks and an enabling environment.”[1]</a:t>
            </a:r>
          </a:p>
          <a:p>
            <a:pPr eaLnBrk="1" hangingPunct="1"/>
            <a:r>
              <a:rPr lang="en-US" sz="800" smtClean="0"/>
              <a:t/>
            </a:r>
            <a:br>
              <a:rPr lang="en-US" sz="800" smtClean="0"/>
            </a:br>
            <a:r>
              <a:rPr lang="en-US" sz="800" smtClean="0"/>
              <a:t>[1] Human Development Report 2000, published by UNDP, at p. 21.</a:t>
            </a:r>
            <a:endParaRPr lang="en-GB" sz="8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pPr eaLnBrk="1" hangingPunct="1"/>
            <a:r>
              <a:rPr lang="en-GB" sz="800" b="1" dirty="0" smtClean="0"/>
              <a:t>On options for analysis, depending on whether a UNCT decides not to conduct a full-fledged CCA:</a:t>
            </a:r>
          </a:p>
          <a:p>
            <a:pPr eaLnBrk="1" hangingPunct="1"/>
            <a:endParaRPr lang="en-GB" sz="800" b="1" dirty="0" smtClean="0"/>
          </a:p>
          <a:p>
            <a:pPr eaLnBrk="1" hangingPunct="1"/>
            <a:r>
              <a:rPr lang="en-US" sz="800" dirty="0" smtClean="0"/>
              <a:t>In order to have an alternative option for countries without a full CCA, the questions from the UNDAF Guidelines Annex 2 could be used as follows:</a:t>
            </a:r>
          </a:p>
          <a:p>
            <a:pPr eaLnBrk="1" hangingPunct="1"/>
            <a:r>
              <a:rPr lang="en-US" sz="800" dirty="0" smtClean="0"/>
              <a:t>1) For all analysis options, the slides on information gathering and assessment should include the first four questions of Annex 2. </a:t>
            </a:r>
          </a:p>
          <a:p>
            <a:pPr eaLnBrk="1" hangingPunct="1"/>
            <a:endParaRPr lang="en-US" sz="800" dirty="0" smtClean="0"/>
          </a:p>
          <a:p>
            <a:pPr eaLnBrk="1" hangingPunct="1"/>
            <a:r>
              <a:rPr lang="en-US" sz="800" dirty="0" smtClean="0"/>
              <a:t>2) In countries without a full CCA, for causal analysis, instead of using the problem tree slides, questions 5 and 6 of Annex 2 (and perhaps 1-2 more) could be offered in a slide and the exercise could be to review the analytical part of a few key documents (e.g. MDG reports, PRSP), with different groups looking at different policy areas. An additional task would be to highlight analytical gaps. Overall, the idea would also be to fill in the overall matrix as much as possible (see following steps).   </a:t>
            </a:r>
          </a:p>
          <a:p>
            <a:pPr eaLnBrk="1" hangingPunct="1"/>
            <a:endParaRPr lang="en-US" sz="800" dirty="0" smtClean="0"/>
          </a:p>
          <a:p>
            <a:pPr eaLnBrk="1" hangingPunct="1"/>
            <a:r>
              <a:rPr lang="en-US" sz="800" dirty="0" smtClean="0"/>
              <a:t>3) For role analysis, slides can stay the same</a:t>
            </a:r>
          </a:p>
          <a:p>
            <a:pPr eaLnBrk="1" hangingPunct="1"/>
            <a:endParaRPr lang="en-US" sz="800" dirty="0" smtClean="0"/>
          </a:p>
          <a:p>
            <a:pPr eaLnBrk="1" hangingPunct="1"/>
            <a:r>
              <a:rPr lang="en-US" sz="800" dirty="0" smtClean="0"/>
              <a:t>4) For capacity gap analysis, slides can stay the same.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8AE9FAE-CD21-4286-9BDC-0EA123F0C330}"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02501C0-DA4C-48FA-992D-29CA554A6748}"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3270E63-881A-4531-A85E-BB2BA7473EC7}"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600200"/>
            <a:ext cx="8229600" cy="4525963"/>
          </a:xfrm>
          <a:prstGeom prst="rect">
            <a:avLst/>
          </a:prstGeom>
        </p:spPr>
        <p:txBody>
          <a:bodyPr/>
          <a:lstStyle/>
          <a:p>
            <a:endParaRPr lang="en-US"/>
          </a:p>
        </p:txBody>
      </p:sp>
      <p:sp>
        <p:nvSpPr>
          <p:cNvPr id="4" name="Date Placeholder 3"/>
          <p:cNvSpPr>
            <a:spLocks noGrp="1"/>
          </p:cNvSpPr>
          <p:nvPr>
            <p:ph type="dt" sz="half" idx="10"/>
          </p:nvPr>
        </p:nvSpPr>
        <p:spPr>
          <a:xfrm>
            <a:off x="7215188" y="6442075"/>
            <a:ext cx="1905000" cy="381000"/>
          </a:xfrm>
        </p:spPr>
        <p:txBody>
          <a:bodyPr/>
          <a:lstStyle>
            <a:lvl1pPr>
              <a:defRPr/>
            </a:lvl1pPr>
          </a:lstStyle>
          <a:p>
            <a:endParaRPr lang="es-ES"/>
          </a:p>
        </p:txBody>
      </p:sp>
      <p:sp>
        <p:nvSpPr>
          <p:cNvPr id="5" name="Footer Placeholder 4"/>
          <p:cNvSpPr>
            <a:spLocks noGrp="1"/>
          </p:cNvSpPr>
          <p:nvPr>
            <p:ph type="ftr" sz="quarter" idx="11"/>
          </p:nvPr>
        </p:nvSpPr>
        <p:spPr>
          <a:xfrm>
            <a:off x="682625" y="6365875"/>
            <a:ext cx="4267200" cy="457200"/>
          </a:xfrm>
        </p:spPr>
        <p:txBody>
          <a:bodyPr/>
          <a:lstStyle>
            <a:lvl1pPr>
              <a:defRPr/>
            </a:lvl1pPr>
          </a:lstStyle>
          <a:p>
            <a:endParaRPr lang="es-ES"/>
          </a:p>
        </p:txBody>
      </p:sp>
      <p:sp>
        <p:nvSpPr>
          <p:cNvPr id="6" name="Slide Number Placeholder 5"/>
          <p:cNvSpPr>
            <a:spLocks noGrp="1"/>
          </p:cNvSpPr>
          <p:nvPr>
            <p:ph type="sldNum" sz="quarter" idx="12"/>
          </p:nvPr>
        </p:nvSpPr>
        <p:spPr>
          <a:xfrm>
            <a:off x="7199313" y="6148388"/>
            <a:ext cx="1905000" cy="381000"/>
          </a:xfrm>
        </p:spPr>
        <p:txBody>
          <a:bodyPr/>
          <a:lstStyle>
            <a:lvl2pPr lvl="1">
              <a:defRPr/>
            </a:lvl2pPr>
          </a:lstStyle>
          <a:p>
            <a:pPr lvl="1"/>
            <a:fld id="{0E6C9F43-5612-4FA8-9EF6-50FACE430099}" type="slidenum">
              <a:rPr lang="es-ES"/>
              <a:pPr lvl="1"/>
              <a:t>‹#›</a:t>
            </a:fld>
            <a:endParaRPr lang="es-E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DD32B7D-9F03-4D1B-9D19-8300234EFA8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GB"/>
              <a:t>version xx.xx.xxxx</a:t>
            </a:r>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25CEE15-C7BD-49D4-B890-081881811890}"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0CF19B5-EB73-4819-B0BC-36CBFFDE6C53}"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r>
              <a:rPr lang="en-GB"/>
              <a:t>version xx.xx.xxxx</a:t>
            </a:r>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AAE52BAF-7527-47E0-8197-04EF7CEE3689}"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r>
              <a:rPr lang="en-GB"/>
              <a:t>version xx.xx.xxxx</a:t>
            </a:r>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F13127AC-F001-4BCC-A1AB-456E28F9612B}"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r>
              <a:rPr lang="en-GB"/>
              <a:t>version xx.xx.xxxx</a:t>
            </a:r>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7412604D-5677-4DAD-8D10-806FC76FB4DA}"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279FF48-0C86-46DA-A83A-74FD56761D4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GB"/>
              <a:t>version xx.xx.xxxx</a:t>
            </a:r>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BE5C206-C57A-40B8-AD98-FEFD0DE69190}"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r>
              <a:rPr lang="en-GB"/>
              <a:t>version xx.xx.xxxx</a:t>
            </a:r>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FB9401D-3408-441E-8CCD-011CB508A11B}"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 id="2147483661"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Grp="1" noChangeArrowheads="1"/>
          </p:cNvSpPr>
          <p:nvPr>
            <p:ph type="ctrTitle" idx="4294967295"/>
          </p:nvPr>
        </p:nvSpPr>
        <p:spPr>
          <a:xfrm>
            <a:off x="838200" y="1524000"/>
            <a:ext cx="7772400" cy="3505200"/>
          </a:xfrm>
        </p:spPr>
        <p:txBody>
          <a:bodyPr/>
          <a:lstStyle/>
          <a:p>
            <a:pPr eaLnBrk="1" hangingPunct="1"/>
            <a:r>
              <a:rPr lang="en-US" sz="4000" b="1" smtClean="0"/>
              <a:t>A </a:t>
            </a:r>
            <a:r>
              <a:rPr lang="en-CA" sz="4000" b="1" smtClean="0"/>
              <a:t>Human Rights-Based Approach to Country Analysis: </a:t>
            </a:r>
            <a:br>
              <a:rPr lang="en-CA" sz="4000" b="1" smtClean="0"/>
            </a:br>
            <a:r>
              <a:rPr lang="en-CA" sz="4000" b="1" i="1" smtClean="0"/>
              <a:t>3 Steps </a:t>
            </a:r>
            <a:br>
              <a:rPr lang="en-CA" sz="4000" b="1" i="1" smtClean="0"/>
            </a:br>
            <a:r>
              <a:rPr lang="en-CA" sz="4000" b="1" i="1" smtClean="0"/>
              <a:t/>
            </a:r>
            <a:br>
              <a:rPr lang="en-CA" sz="4000" b="1" i="1" smtClean="0"/>
            </a:br>
            <a:r>
              <a:rPr lang="en-CA" sz="3200" b="1" smtClean="0"/>
              <a:t>Session 5</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idx="4294967295"/>
          </p:nvPr>
        </p:nvSpPr>
        <p:spPr>
          <a:xfrm>
            <a:off x="381000" y="1524000"/>
            <a:ext cx="8229600" cy="1143000"/>
          </a:xfrm>
        </p:spPr>
        <p:txBody>
          <a:bodyPr/>
          <a:lstStyle/>
          <a:p>
            <a:pPr eaLnBrk="1" hangingPunct="1"/>
            <a:r>
              <a:rPr lang="en-US" sz="4000" smtClean="0"/>
              <a:t>What is it?</a:t>
            </a:r>
          </a:p>
        </p:txBody>
      </p:sp>
      <p:sp>
        <p:nvSpPr>
          <p:cNvPr id="47106" name="Rectangle 3"/>
          <p:cNvSpPr>
            <a:spLocks noGrp="1" noChangeArrowheads="1"/>
          </p:cNvSpPr>
          <p:nvPr>
            <p:ph type="body" idx="4294967295"/>
          </p:nvPr>
        </p:nvSpPr>
        <p:spPr>
          <a:xfrm>
            <a:off x="457200" y="2819400"/>
            <a:ext cx="8229600" cy="3200400"/>
          </a:xfrm>
        </p:spPr>
        <p:txBody>
          <a:bodyPr/>
          <a:lstStyle/>
          <a:p>
            <a:pPr eaLnBrk="1" hangingPunct="1"/>
            <a:r>
              <a:rPr lang="en-US" sz="2400" smtClean="0"/>
              <a:t>The essential first step for HRBA and RBM</a:t>
            </a:r>
          </a:p>
          <a:p>
            <a:pPr eaLnBrk="1" hangingPunct="1"/>
            <a:endParaRPr lang="en-US" sz="2400" smtClean="0"/>
          </a:p>
          <a:p>
            <a:pPr eaLnBrk="1" hangingPunct="1"/>
            <a:r>
              <a:rPr lang="en-US" sz="2400" smtClean="0"/>
              <a:t>A technique for identifying causes of a problem which can then be used to formulate appropriate responses</a:t>
            </a:r>
          </a:p>
          <a:p>
            <a:pPr eaLnBrk="1" hangingPunct="1"/>
            <a:endParaRPr lang="en-US" sz="2400" smtClean="0"/>
          </a:p>
          <a:p>
            <a:pPr eaLnBrk="1" hangingPunct="1"/>
            <a:r>
              <a:rPr lang="en-US" sz="2400" smtClean="0"/>
              <a:t>We can map the problem and its causes in the form of a problem tree</a:t>
            </a:r>
            <a:r>
              <a:rPr lang="en-US" smtClean="0"/>
              <a:t> </a:t>
            </a:r>
          </a:p>
        </p:txBody>
      </p:sp>
      <p:sp>
        <p:nvSpPr>
          <p:cNvPr id="215043" name="Rectangle 3"/>
          <p:cNvSpPr>
            <a:spLocks noChangeArrowheads="1"/>
          </p:cNvSpPr>
          <p:nvPr/>
        </p:nvSpPr>
        <p:spPr bwMode="auto">
          <a:xfrm>
            <a:off x="1692275" y="476250"/>
            <a:ext cx="6389688" cy="865188"/>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n-US" sz="3600">
                <a:latin typeface="Calibri" pitchFamily="34" charset="0"/>
              </a:rPr>
              <a:t>Step 1: Causality Analysis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p:txBody>
          <a:bodyPr/>
          <a:lstStyle/>
          <a:p>
            <a:pPr eaLnBrk="1" hangingPunct="1"/>
            <a:r>
              <a:rPr lang="en-US" smtClean="0">
                <a:solidFill>
                  <a:schemeClr val="bg1"/>
                </a:solidFill>
              </a:rPr>
              <a:t>CAUSALITY ANALYSIS</a:t>
            </a:r>
            <a:endParaRPr lang="en-US" smtClean="0"/>
          </a:p>
        </p:txBody>
      </p:sp>
      <p:grpSp>
        <p:nvGrpSpPr>
          <p:cNvPr id="53251" name="Group 3"/>
          <p:cNvGrpSpPr>
            <a:grpSpLocks/>
          </p:cNvGrpSpPr>
          <p:nvPr/>
        </p:nvGrpSpPr>
        <p:grpSpPr bwMode="auto">
          <a:xfrm>
            <a:off x="1219200" y="1600200"/>
            <a:ext cx="7239000" cy="4495800"/>
            <a:chOff x="2157" y="720"/>
            <a:chExt cx="5043" cy="2520"/>
          </a:xfrm>
        </p:grpSpPr>
        <p:grpSp>
          <p:nvGrpSpPr>
            <p:cNvPr id="53252" name="Group 4"/>
            <p:cNvGrpSpPr>
              <a:grpSpLocks/>
            </p:cNvGrpSpPr>
            <p:nvPr/>
          </p:nvGrpSpPr>
          <p:grpSpPr bwMode="auto">
            <a:xfrm>
              <a:off x="2880" y="900"/>
              <a:ext cx="4320" cy="2340"/>
              <a:chOff x="1260" y="1800"/>
              <a:chExt cx="4320" cy="2340"/>
            </a:xfrm>
          </p:grpSpPr>
          <p:grpSp>
            <p:nvGrpSpPr>
              <p:cNvPr id="53258" name="Group 5"/>
              <p:cNvGrpSpPr>
                <a:grpSpLocks/>
              </p:cNvGrpSpPr>
              <p:nvPr/>
            </p:nvGrpSpPr>
            <p:grpSpPr bwMode="auto">
              <a:xfrm>
                <a:off x="1260" y="1800"/>
                <a:ext cx="4320" cy="2340"/>
                <a:chOff x="1980" y="4140"/>
                <a:chExt cx="4320" cy="2340"/>
              </a:xfrm>
            </p:grpSpPr>
            <p:sp>
              <p:nvSpPr>
                <p:cNvPr id="53275" name="AutoShape 6"/>
                <p:cNvSpPr>
                  <a:spLocks noChangeArrowheads="1"/>
                </p:cNvSpPr>
                <p:nvPr/>
              </p:nvSpPr>
              <p:spPr bwMode="auto">
                <a:xfrm flipV="1">
                  <a:off x="1980" y="4140"/>
                  <a:ext cx="4320" cy="234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noFill/>
                <a:ln w="19050">
                  <a:solidFill>
                    <a:srgbClr val="FFFFFF"/>
                  </a:solidFill>
                  <a:miter lim="800000"/>
                  <a:headEnd/>
                  <a:tailEnd/>
                </a:ln>
              </p:spPr>
              <p:txBody>
                <a:bodyPr wrap="none"/>
                <a:lstStyle/>
                <a:p>
                  <a:endParaRPr lang="en-US"/>
                </a:p>
              </p:txBody>
            </p:sp>
            <p:sp>
              <p:nvSpPr>
                <p:cNvPr id="53276" name="Rectangle 7"/>
                <p:cNvSpPr>
                  <a:spLocks noChangeArrowheads="1"/>
                </p:cNvSpPr>
                <p:nvPr/>
              </p:nvSpPr>
              <p:spPr bwMode="auto">
                <a:xfrm>
                  <a:off x="3960" y="450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77" name="Rectangle 8"/>
                <p:cNvSpPr>
                  <a:spLocks noChangeArrowheads="1"/>
                </p:cNvSpPr>
                <p:nvPr/>
              </p:nvSpPr>
              <p:spPr bwMode="auto">
                <a:xfrm>
                  <a:off x="3420" y="504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78" name="Rectangle 9"/>
                <p:cNvSpPr>
                  <a:spLocks noChangeArrowheads="1"/>
                </p:cNvSpPr>
                <p:nvPr/>
              </p:nvSpPr>
              <p:spPr bwMode="auto">
                <a:xfrm>
                  <a:off x="3960" y="504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79" name="Rectangle 10"/>
                <p:cNvSpPr>
                  <a:spLocks noChangeArrowheads="1"/>
                </p:cNvSpPr>
                <p:nvPr/>
              </p:nvSpPr>
              <p:spPr bwMode="auto">
                <a:xfrm>
                  <a:off x="4500" y="504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0" name="Rectangle 11"/>
                <p:cNvSpPr>
                  <a:spLocks noChangeArrowheads="1"/>
                </p:cNvSpPr>
                <p:nvPr/>
              </p:nvSpPr>
              <p:spPr bwMode="auto">
                <a:xfrm>
                  <a:off x="288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1" name="Rectangle 12"/>
                <p:cNvSpPr>
                  <a:spLocks noChangeArrowheads="1"/>
                </p:cNvSpPr>
                <p:nvPr/>
              </p:nvSpPr>
              <p:spPr bwMode="auto">
                <a:xfrm>
                  <a:off x="342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2" name="Rectangle 13"/>
                <p:cNvSpPr>
                  <a:spLocks noChangeArrowheads="1"/>
                </p:cNvSpPr>
                <p:nvPr/>
              </p:nvSpPr>
              <p:spPr bwMode="auto">
                <a:xfrm>
                  <a:off x="396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3" name="Rectangle 14"/>
                <p:cNvSpPr>
                  <a:spLocks noChangeArrowheads="1"/>
                </p:cNvSpPr>
                <p:nvPr/>
              </p:nvSpPr>
              <p:spPr bwMode="auto">
                <a:xfrm>
                  <a:off x="504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4" name="Rectangle 15"/>
                <p:cNvSpPr>
                  <a:spLocks noChangeArrowheads="1"/>
                </p:cNvSpPr>
                <p:nvPr/>
              </p:nvSpPr>
              <p:spPr bwMode="auto">
                <a:xfrm>
                  <a:off x="4500" y="558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5" name="Rectangle 16"/>
                <p:cNvSpPr>
                  <a:spLocks noChangeArrowheads="1"/>
                </p:cNvSpPr>
                <p:nvPr/>
              </p:nvSpPr>
              <p:spPr bwMode="auto">
                <a:xfrm>
                  <a:off x="2880" y="612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6" name="Rectangle 17"/>
                <p:cNvSpPr>
                  <a:spLocks noChangeArrowheads="1"/>
                </p:cNvSpPr>
                <p:nvPr/>
              </p:nvSpPr>
              <p:spPr bwMode="auto">
                <a:xfrm>
                  <a:off x="3420" y="612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7" name="Rectangle 18"/>
                <p:cNvSpPr>
                  <a:spLocks noChangeArrowheads="1"/>
                </p:cNvSpPr>
                <p:nvPr/>
              </p:nvSpPr>
              <p:spPr bwMode="auto">
                <a:xfrm>
                  <a:off x="4500" y="612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sp>
              <p:nvSpPr>
                <p:cNvPr id="53288" name="Rectangle 19"/>
                <p:cNvSpPr>
                  <a:spLocks noChangeArrowheads="1"/>
                </p:cNvSpPr>
                <p:nvPr/>
              </p:nvSpPr>
              <p:spPr bwMode="auto">
                <a:xfrm>
                  <a:off x="5040" y="6120"/>
                  <a:ext cx="360" cy="180"/>
                </a:xfrm>
                <a:prstGeom prst="rect">
                  <a:avLst/>
                </a:prstGeom>
                <a:noFill/>
                <a:ln w="19050">
                  <a:solidFill>
                    <a:srgbClr val="FFFFFF"/>
                  </a:solidFill>
                  <a:miter lim="800000"/>
                  <a:headEnd/>
                  <a:tailEnd/>
                </a:ln>
              </p:spPr>
              <p:txBody>
                <a:bodyPr wrap="none"/>
                <a:lstStyle/>
                <a:p>
                  <a:pPr algn="ctr"/>
                  <a:endParaRPr lang="en-US">
                    <a:latin typeface="Calibri" pitchFamily="34" charset="0"/>
                    <a:cs typeface="Arial" charset="0"/>
                  </a:endParaRPr>
                </a:p>
              </p:txBody>
            </p:sp>
          </p:grpSp>
          <p:sp>
            <p:nvSpPr>
              <p:cNvPr id="53259" name="Line 20"/>
              <p:cNvSpPr>
                <a:spLocks noChangeShapeType="1"/>
              </p:cNvSpPr>
              <p:nvPr/>
            </p:nvSpPr>
            <p:spPr bwMode="auto">
              <a:xfrm flipV="1">
                <a:off x="2880" y="234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0" name="Line 21"/>
              <p:cNvSpPr>
                <a:spLocks noChangeShapeType="1"/>
              </p:cNvSpPr>
              <p:nvPr/>
            </p:nvSpPr>
            <p:spPr bwMode="auto">
              <a:xfrm flipV="1">
                <a:off x="3420" y="234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1" name="Line 22"/>
              <p:cNvSpPr>
                <a:spLocks noChangeShapeType="1"/>
              </p:cNvSpPr>
              <p:nvPr/>
            </p:nvSpPr>
            <p:spPr bwMode="auto">
              <a:xfrm flipH="1" flipV="1">
                <a:off x="3420" y="234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2" name="Line 23"/>
              <p:cNvSpPr>
                <a:spLocks noChangeShapeType="1"/>
              </p:cNvSpPr>
              <p:nvPr/>
            </p:nvSpPr>
            <p:spPr bwMode="auto">
              <a:xfrm flipV="1">
                <a:off x="2340" y="288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3" name="Line 24"/>
              <p:cNvSpPr>
                <a:spLocks noChangeShapeType="1"/>
              </p:cNvSpPr>
              <p:nvPr/>
            </p:nvSpPr>
            <p:spPr bwMode="auto">
              <a:xfrm flipV="1">
                <a:off x="2880" y="288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4" name="Line 25"/>
              <p:cNvSpPr>
                <a:spLocks noChangeShapeType="1"/>
              </p:cNvSpPr>
              <p:nvPr/>
            </p:nvSpPr>
            <p:spPr bwMode="auto">
              <a:xfrm flipV="1">
                <a:off x="3420" y="288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5" name="Line 26"/>
              <p:cNvSpPr>
                <a:spLocks noChangeShapeType="1"/>
              </p:cNvSpPr>
              <p:nvPr/>
            </p:nvSpPr>
            <p:spPr bwMode="auto">
              <a:xfrm flipH="1" flipV="1">
                <a:off x="3420" y="288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6" name="Line 27"/>
              <p:cNvSpPr>
                <a:spLocks noChangeShapeType="1"/>
              </p:cNvSpPr>
              <p:nvPr/>
            </p:nvSpPr>
            <p:spPr bwMode="auto">
              <a:xfrm flipH="1" flipV="1">
                <a:off x="3960" y="288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7" name="Line 28"/>
              <p:cNvSpPr>
                <a:spLocks noChangeShapeType="1"/>
              </p:cNvSpPr>
              <p:nvPr/>
            </p:nvSpPr>
            <p:spPr bwMode="auto">
              <a:xfrm flipV="1">
                <a:off x="2340" y="342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8" name="Line 29"/>
              <p:cNvSpPr>
                <a:spLocks noChangeShapeType="1"/>
              </p:cNvSpPr>
              <p:nvPr/>
            </p:nvSpPr>
            <p:spPr bwMode="auto">
              <a:xfrm flipV="1">
                <a:off x="2880" y="342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69" name="Line 30"/>
              <p:cNvSpPr>
                <a:spLocks noChangeShapeType="1"/>
              </p:cNvSpPr>
              <p:nvPr/>
            </p:nvSpPr>
            <p:spPr bwMode="auto">
              <a:xfrm flipV="1">
                <a:off x="2880" y="342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0" name="Line 31"/>
              <p:cNvSpPr>
                <a:spLocks noChangeShapeType="1"/>
              </p:cNvSpPr>
              <p:nvPr/>
            </p:nvSpPr>
            <p:spPr bwMode="auto">
              <a:xfrm flipH="1" flipV="1">
                <a:off x="3420" y="342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1" name="Line 32"/>
              <p:cNvSpPr>
                <a:spLocks noChangeShapeType="1"/>
              </p:cNvSpPr>
              <p:nvPr/>
            </p:nvSpPr>
            <p:spPr bwMode="auto">
              <a:xfrm>
                <a:off x="2340" y="3420"/>
                <a:ext cx="54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2" name="Line 33"/>
              <p:cNvSpPr>
                <a:spLocks noChangeShapeType="1"/>
              </p:cNvSpPr>
              <p:nvPr/>
            </p:nvSpPr>
            <p:spPr bwMode="auto">
              <a:xfrm flipV="1">
                <a:off x="3960" y="342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3" name="Line 34"/>
              <p:cNvSpPr>
                <a:spLocks noChangeShapeType="1"/>
              </p:cNvSpPr>
              <p:nvPr/>
            </p:nvSpPr>
            <p:spPr bwMode="auto">
              <a:xfrm flipV="1">
                <a:off x="4500" y="3420"/>
                <a:ext cx="0" cy="360"/>
              </a:xfrm>
              <a:prstGeom prst="line">
                <a:avLst/>
              </a:prstGeom>
              <a:noFill/>
              <a:ln w="19050">
                <a:solidFill>
                  <a:srgbClr val="FFFFFF"/>
                </a:solidFill>
                <a:round/>
                <a:headEnd type="arrow" w="sm" len="sm"/>
                <a:tailEnd type="arrow" w="sm" len="sm"/>
              </a:ln>
            </p:spPr>
            <p:txBody>
              <a:bodyPr wrap="none"/>
              <a:lstStyle/>
              <a:p>
                <a:endParaRPr lang="en-US"/>
              </a:p>
            </p:txBody>
          </p:sp>
          <p:sp>
            <p:nvSpPr>
              <p:cNvPr id="53274" name="Line 35"/>
              <p:cNvSpPr>
                <a:spLocks noChangeShapeType="1"/>
              </p:cNvSpPr>
              <p:nvPr/>
            </p:nvSpPr>
            <p:spPr bwMode="auto">
              <a:xfrm flipH="1" flipV="1">
                <a:off x="3960" y="3420"/>
                <a:ext cx="540" cy="360"/>
              </a:xfrm>
              <a:prstGeom prst="line">
                <a:avLst/>
              </a:prstGeom>
              <a:noFill/>
              <a:ln w="19050">
                <a:solidFill>
                  <a:srgbClr val="FFFFFF"/>
                </a:solidFill>
                <a:round/>
                <a:headEnd type="arrow" w="sm" len="sm"/>
                <a:tailEnd type="arrow" w="sm" len="sm"/>
              </a:ln>
            </p:spPr>
            <p:txBody>
              <a:bodyPr wrap="none"/>
              <a:lstStyle/>
              <a:p>
                <a:endParaRPr lang="en-US"/>
              </a:p>
            </p:txBody>
          </p:sp>
        </p:grpSp>
        <p:sp>
          <p:nvSpPr>
            <p:cNvPr id="53253" name="Rectangle 36"/>
            <p:cNvSpPr>
              <a:spLocks noChangeArrowheads="1"/>
            </p:cNvSpPr>
            <p:nvPr/>
          </p:nvSpPr>
          <p:spPr bwMode="auto">
            <a:xfrm>
              <a:off x="2157" y="1260"/>
              <a:ext cx="1620" cy="180"/>
            </a:xfrm>
            <a:prstGeom prst="rect">
              <a:avLst/>
            </a:prstGeom>
            <a:noFill/>
            <a:ln w="19050">
              <a:solidFill>
                <a:srgbClr val="FFFFFF"/>
              </a:solidFill>
              <a:miter lim="800000"/>
              <a:headEnd/>
              <a:tailEnd/>
            </a:ln>
          </p:spPr>
          <p:txBody>
            <a:bodyPr wrap="none" lIns="0" tIns="0" rIns="0" bIns="0"/>
            <a:lstStyle/>
            <a:p>
              <a:pPr algn="ctr" eaLnBrk="0" hangingPunct="0"/>
              <a:r>
                <a:rPr lang="en-US" b="1">
                  <a:cs typeface="Arial" charset="0"/>
                </a:rPr>
                <a:t>Manifestation</a:t>
              </a:r>
            </a:p>
          </p:txBody>
        </p:sp>
        <p:sp>
          <p:nvSpPr>
            <p:cNvPr id="53254" name="Rectangle 37"/>
            <p:cNvSpPr>
              <a:spLocks noChangeArrowheads="1"/>
            </p:cNvSpPr>
            <p:nvPr/>
          </p:nvSpPr>
          <p:spPr bwMode="auto">
            <a:xfrm>
              <a:off x="2157" y="1800"/>
              <a:ext cx="1620" cy="180"/>
            </a:xfrm>
            <a:prstGeom prst="rect">
              <a:avLst/>
            </a:prstGeom>
            <a:noFill/>
            <a:ln w="19050">
              <a:solidFill>
                <a:srgbClr val="FFFFFF"/>
              </a:solidFill>
              <a:miter lim="800000"/>
              <a:headEnd/>
              <a:tailEnd/>
            </a:ln>
          </p:spPr>
          <p:txBody>
            <a:bodyPr wrap="none" lIns="0" tIns="0" rIns="0" bIns="0"/>
            <a:lstStyle/>
            <a:p>
              <a:pPr algn="ctr" eaLnBrk="0" hangingPunct="0"/>
              <a:r>
                <a:rPr lang="en-US" b="1">
                  <a:cs typeface="Arial" charset="0"/>
                </a:rPr>
                <a:t>Immediate Causes</a:t>
              </a:r>
            </a:p>
          </p:txBody>
        </p:sp>
        <p:sp>
          <p:nvSpPr>
            <p:cNvPr id="53255" name="Rectangle 38"/>
            <p:cNvSpPr>
              <a:spLocks noChangeArrowheads="1"/>
            </p:cNvSpPr>
            <p:nvPr/>
          </p:nvSpPr>
          <p:spPr bwMode="auto">
            <a:xfrm>
              <a:off x="2157" y="2340"/>
              <a:ext cx="1620" cy="180"/>
            </a:xfrm>
            <a:prstGeom prst="rect">
              <a:avLst/>
            </a:prstGeom>
            <a:noFill/>
            <a:ln w="19050">
              <a:solidFill>
                <a:srgbClr val="FFFFFF"/>
              </a:solidFill>
              <a:miter lim="800000"/>
              <a:headEnd/>
              <a:tailEnd/>
            </a:ln>
          </p:spPr>
          <p:txBody>
            <a:bodyPr wrap="none" lIns="0" tIns="0" rIns="0" bIns="0"/>
            <a:lstStyle/>
            <a:p>
              <a:pPr algn="ctr" eaLnBrk="0" hangingPunct="0"/>
              <a:r>
                <a:rPr lang="en-US" b="1" dirty="0">
                  <a:cs typeface="Arial" charset="0"/>
                </a:rPr>
                <a:t>Underlying</a:t>
              </a:r>
              <a:r>
                <a:rPr lang="en-US" b="1" dirty="0">
                  <a:solidFill>
                    <a:srgbClr val="FFCC00"/>
                  </a:solidFill>
                  <a:cs typeface="Arial" charset="0"/>
                </a:rPr>
                <a:t> </a:t>
              </a:r>
              <a:r>
                <a:rPr lang="en-US" b="1" dirty="0">
                  <a:cs typeface="Arial" charset="0"/>
                </a:rPr>
                <a:t>causes</a:t>
              </a:r>
            </a:p>
          </p:txBody>
        </p:sp>
        <p:sp>
          <p:nvSpPr>
            <p:cNvPr id="53256" name="Rectangle 39"/>
            <p:cNvSpPr>
              <a:spLocks noChangeArrowheads="1"/>
            </p:cNvSpPr>
            <p:nvPr/>
          </p:nvSpPr>
          <p:spPr bwMode="auto">
            <a:xfrm>
              <a:off x="2157" y="2880"/>
              <a:ext cx="1620" cy="180"/>
            </a:xfrm>
            <a:prstGeom prst="rect">
              <a:avLst/>
            </a:prstGeom>
            <a:noFill/>
            <a:ln w="19050">
              <a:solidFill>
                <a:srgbClr val="FFFFFF"/>
              </a:solidFill>
              <a:miter lim="800000"/>
              <a:headEnd/>
              <a:tailEnd/>
            </a:ln>
          </p:spPr>
          <p:txBody>
            <a:bodyPr wrap="none" lIns="0" tIns="0" rIns="0" bIns="0"/>
            <a:lstStyle/>
            <a:p>
              <a:pPr algn="ctr" eaLnBrk="0" hangingPunct="0"/>
              <a:r>
                <a:rPr lang="en-US" b="1">
                  <a:cs typeface="Arial" charset="0"/>
                </a:rPr>
                <a:t>Root Causes</a:t>
              </a:r>
            </a:p>
          </p:txBody>
        </p:sp>
        <p:sp>
          <p:nvSpPr>
            <p:cNvPr id="53257" name="Rectangle 40"/>
            <p:cNvSpPr>
              <a:spLocks noChangeArrowheads="1"/>
            </p:cNvSpPr>
            <p:nvPr/>
          </p:nvSpPr>
          <p:spPr bwMode="auto">
            <a:xfrm>
              <a:off x="3960" y="720"/>
              <a:ext cx="2160" cy="360"/>
            </a:xfrm>
            <a:prstGeom prst="rect">
              <a:avLst/>
            </a:prstGeom>
            <a:noFill/>
            <a:ln w="19050">
              <a:solidFill>
                <a:srgbClr val="FFFFFF"/>
              </a:solidFill>
              <a:miter lim="800000"/>
              <a:headEnd/>
              <a:tailEnd/>
            </a:ln>
          </p:spPr>
          <p:txBody>
            <a:bodyPr wrap="none" lIns="0" tIns="0" rIns="0" bIns="0"/>
            <a:lstStyle/>
            <a:p>
              <a:pPr algn="ctr" eaLnBrk="0" hangingPunct="0"/>
              <a:r>
                <a:rPr lang="en-US" sz="2000" b="1">
                  <a:cs typeface="Arial" charset="0"/>
                </a:rPr>
                <a:t>Causes</a:t>
              </a:r>
              <a:r>
                <a:rPr lang="en-US" sz="2000" b="1">
                  <a:solidFill>
                    <a:srgbClr val="FFCC00"/>
                  </a:solidFill>
                  <a:cs typeface="Arial" charset="0"/>
                </a:rPr>
                <a:t> </a:t>
              </a:r>
              <a:r>
                <a:rPr lang="en-US" sz="2000" b="1">
                  <a:cs typeface="Arial" charset="0"/>
                </a:rPr>
                <a:t>of a Problem</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48200" y="-76200"/>
            <a:ext cx="3886200" cy="762000"/>
          </a:xfrm>
        </p:spPr>
        <p:txBody>
          <a:bodyPr/>
          <a:lstStyle/>
          <a:p>
            <a:r>
              <a:rPr lang="en-US"/>
              <a:t>Problem Tree</a:t>
            </a:r>
          </a:p>
        </p:txBody>
      </p:sp>
      <p:sp>
        <p:nvSpPr>
          <p:cNvPr id="15363" name="Oval 3"/>
          <p:cNvSpPr>
            <a:spLocks noChangeArrowheads="1"/>
          </p:cNvSpPr>
          <p:nvPr/>
        </p:nvSpPr>
        <p:spPr bwMode="auto">
          <a:xfrm>
            <a:off x="3733800" y="1143000"/>
            <a:ext cx="2667000" cy="914400"/>
          </a:xfrm>
          <a:prstGeom prst="ellipse">
            <a:avLst/>
          </a:prstGeom>
          <a:solidFill>
            <a:srgbClr val="FF3300"/>
          </a:solidFill>
          <a:ln w="9525">
            <a:solidFill>
              <a:schemeClr val="tx1"/>
            </a:solidFill>
            <a:round/>
            <a:headEnd/>
            <a:tailEnd/>
          </a:ln>
          <a:effectLst/>
        </p:spPr>
        <p:txBody>
          <a:bodyPr wrap="none" anchor="ctr"/>
          <a:lstStyle/>
          <a:p>
            <a:pPr algn="ctr"/>
            <a:r>
              <a:rPr lang="en-US" sz="1600" b="1" dirty="0" smtClean="0">
                <a:solidFill>
                  <a:schemeClr val="bg1"/>
                </a:solidFill>
                <a:effectLst/>
                <a:latin typeface="Times New Roman" pitchFamily="18" charset="0"/>
              </a:rPr>
              <a:t>High incidence of child </a:t>
            </a:r>
          </a:p>
          <a:p>
            <a:pPr algn="ctr"/>
            <a:r>
              <a:rPr lang="en-US" sz="1600" b="1" dirty="0" smtClean="0">
                <a:solidFill>
                  <a:schemeClr val="bg1"/>
                </a:solidFill>
                <a:effectLst/>
                <a:latin typeface="Times New Roman" pitchFamily="18" charset="0"/>
              </a:rPr>
              <a:t>malnutrition in rural areas</a:t>
            </a:r>
            <a:endParaRPr lang="en-US" sz="1600" b="1" dirty="0">
              <a:solidFill>
                <a:schemeClr val="bg1"/>
              </a:solidFill>
              <a:effectLst/>
              <a:latin typeface="Times New Roman" pitchFamily="18" charset="0"/>
            </a:endParaRPr>
          </a:p>
        </p:txBody>
      </p:sp>
      <p:sp>
        <p:nvSpPr>
          <p:cNvPr id="15364" name="Rectangle 4"/>
          <p:cNvSpPr>
            <a:spLocks noChangeArrowheads="1"/>
          </p:cNvSpPr>
          <p:nvPr/>
        </p:nvSpPr>
        <p:spPr bwMode="auto">
          <a:xfrm>
            <a:off x="1828800" y="2133600"/>
            <a:ext cx="1828800" cy="914400"/>
          </a:xfrm>
          <a:prstGeom prst="rect">
            <a:avLst/>
          </a:prstGeom>
          <a:solidFill>
            <a:srgbClr val="FFFF00"/>
          </a:solidFill>
          <a:ln w="9525">
            <a:solidFill>
              <a:schemeClr val="tx1"/>
            </a:solidFill>
            <a:miter lim="800000"/>
            <a:headEnd/>
            <a:tailEnd/>
          </a:ln>
          <a:effectLst/>
        </p:spPr>
        <p:txBody>
          <a:bodyPr wrap="none" anchor="ctr"/>
          <a:lstStyle/>
          <a:p>
            <a:pPr algn="ctr"/>
            <a:r>
              <a:rPr lang="en-US" sz="1600" b="1">
                <a:effectLst/>
                <a:latin typeface="Times New Roman" pitchFamily="18" charset="0"/>
              </a:rPr>
              <a:t>Inadequate dietary</a:t>
            </a:r>
          </a:p>
          <a:p>
            <a:pPr algn="ctr"/>
            <a:r>
              <a:rPr lang="en-US" sz="1600" b="1">
                <a:effectLst/>
                <a:latin typeface="Times New Roman" pitchFamily="18" charset="0"/>
              </a:rPr>
              <a:t>intake</a:t>
            </a:r>
          </a:p>
        </p:txBody>
      </p:sp>
      <p:sp>
        <p:nvSpPr>
          <p:cNvPr id="15365" name="Rectangle 5"/>
          <p:cNvSpPr>
            <a:spLocks noChangeArrowheads="1"/>
          </p:cNvSpPr>
          <p:nvPr/>
        </p:nvSpPr>
        <p:spPr bwMode="auto">
          <a:xfrm>
            <a:off x="5791200" y="2133600"/>
            <a:ext cx="1828800" cy="914400"/>
          </a:xfrm>
          <a:prstGeom prst="rect">
            <a:avLst/>
          </a:prstGeom>
          <a:solidFill>
            <a:srgbClr val="FFFF00"/>
          </a:solidFill>
          <a:ln w="9525">
            <a:solidFill>
              <a:schemeClr val="tx1"/>
            </a:solidFill>
            <a:miter lim="800000"/>
            <a:headEnd/>
            <a:tailEnd/>
          </a:ln>
          <a:effectLst/>
        </p:spPr>
        <p:txBody>
          <a:bodyPr wrap="none" anchor="ctr"/>
          <a:lstStyle/>
          <a:p>
            <a:pPr algn="ctr"/>
            <a:r>
              <a:rPr lang="en-US" sz="1600" b="1" dirty="0">
                <a:effectLst/>
                <a:latin typeface="Times New Roman" pitchFamily="18" charset="0"/>
              </a:rPr>
              <a:t>Disease</a:t>
            </a:r>
          </a:p>
        </p:txBody>
      </p:sp>
      <p:sp>
        <p:nvSpPr>
          <p:cNvPr id="15366" name="AutoShape 6"/>
          <p:cNvSpPr>
            <a:spLocks noChangeArrowheads="1"/>
          </p:cNvSpPr>
          <p:nvPr/>
        </p:nvSpPr>
        <p:spPr bwMode="auto">
          <a:xfrm>
            <a:off x="3657600" y="2362200"/>
            <a:ext cx="2133600" cy="304800"/>
          </a:xfrm>
          <a:prstGeom prst="leftRightArrow">
            <a:avLst>
              <a:gd name="adj1" fmla="val 50000"/>
              <a:gd name="adj2" fmla="val 140000"/>
            </a:avLst>
          </a:prstGeom>
          <a:solidFill>
            <a:schemeClr val="hlink"/>
          </a:solidFill>
          <a:ln w="9525">
            <a:solidFill>
              <a:schemeClr val="tx1"/>
            </a:solidFill>
            <a:miter lim="800000"/>
            <a:headEnd/>
            <a:tailEnd/>
          </a:ln>
          <a:effectLst/>
        </p:spPr>
        <p:txBody>
          <a:bodyPr wrap="none" anchor="ctr"/>
          <a:lstStyle/>
          <a:p>
            <a:endParaRPr lang="en-US"/>
          </a:p>
        </p:txBody>
      </p:sp>
      <p:sp>
        <p:nvSpPr>
          <p:cNvPr id="15367" name="AutoShape 7"/>
          <p:cNvSpPr>
            <a:spLocks noChangeArrowheads="1"/>
          </p:cNvSpPr>
          <p:nvPr/>
        </p:nvSpPr>
        <p:spPr bwMode="auto">
          <a:xfrm rot="3185243">
            <a:off x="3314700" y="1485900"/>
            <a:ext cx="304800" cy="685800"/>
          </a:xfrm>
          <a:prstGeom prst="upArrow">
            <a:avLst>
              <a:gd name="adj1" fmla="val 50000"/>
              <a:gd name="adj2" fmla="val 56250"/>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68" name="AutoShape 8"/>
          <p:cNvSpPr>
            <a:spLocks noChangeArrowheads="1"/>
          </p:cNvSpPr>
          <p:nvPr/>
        </p:nvSpPr>
        <p:spPr bwMode="auto">
          <a:xfrm rot="-3249537">
            <a:off x="6844206" y="1276824"/>
            <a:ext cx="304800" cy="685800"/>
          </a:xfrm>
          <a:prstGeom prst="upArrow">
            <a:avLst>
              <a:gd name="adj1" fmla="val 50000"/>
              <a:gd name="adj2" fmla="val 56250"/>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69" name="AutoShape 9"/>
          <p:cNvSpPr>
            <a:spLocks noChangeArrowheads="1"/>
          </p:cNvSpPr>
          <p:nvPr/>
        </p:nvSpPr>
        <p:spPr bwMode="auto">
          <a:xfrm>
            <a:off x="838200" y="3581400"/>
            <a:ext cx="1981200" cy="762000"/>
          </a:xfrm>
          <a:prstGeom prst="roundRect">
            <a:avLst>
              <a:gd name="adj" fmla="val 16667"/>
            </a:avLst>
          </a:prstGeom>
          <a:solidFill>
            <a:srgbClr val="66FF33"/>
          </a:solidFill>
          <a:ln w="9525">
            <a:solidFill>
              <a:schemeClr val="tx1"/>
            </a:solidFill>
            <a:round/>
            <a:headEnd/>
            <a:tailEnd/>
          </a:ln>
          <a:effectLst/>
        </p:spPr>
        <p:txBody>
          <a:bodyPr wrap="none" anchor="ctr"/>
          <a:lstStyle/>
          <a:p>
            <a:pPr algn="ctr"/>
            <a:r>
              <a:rPr lang="en-US" sz="1600" b="1">
                <a:effectLst/>
                <a:latin typeface="Times New Roman" pitchFamily="18" charset="0"/>
              </a:rPr>
              <a:t>Insufficient </a:t>
            </a:r>
          </a:p>
          <a:p>
            <a:pPr algn="ctr"/>
            <a:r>
              <a:rPr lang="en-US" sz="1600" b="1">
                <a:effectLst/>
                <a:latin typeface="Times New Roman" pitchFamily="18" charset="0"/>
              </a:rPr>
              <a:t>food security</a:t>
            </a:r>
          </a:p>
        </p:txBody>
      </p:sp>
      <p:sp>
        <p:nvSpPr>
          <p:cNvPr id="15370" name="AutoShape 10"/>
          <p:cNvSpPr>
            <a:spLocks noChangeArrowheads="1"/>
          </p:cNvSpPr>
          <p:nvPr/>
        </p:nvSpPr>
        <p:spPr bwMode="auto">
          <a:xfrm>
            <a:off x="2819400" y="3581400"/>
            <a:ext cx="2438400" cy="762000"/>
          </a:xfrm>
          <a:prstGeom prst="roundRect">
            <a:avLst>
              <a:gd name="adj" fmla="val 16667"/>
            </a:avLst>
          </a:prstGeom>
          <a:solidFill>
            <a:srgbClr val="66FF33"/>
          </a:solidFill>
          <a:ln w="9525">
            <a:solidFill>
              <a:schemeClr val="tx1"/>
            </a:solidFill>
            <a:round/>
            <a:headEnd/>
            <a:tailEnd/>
          </a:ln>
          <a:effectLst/>
        </p:spPr>
        <p:txBody>
          <a:bodyPr wrap="none" anchor="ctr"/>
          <a:lstStyle/>
          <a:p>
            <a:pPr algn="ctr"/>
            <a:r>
              <a:rPr lang="en-US" sz="1600" b="1">
                <a:effectLst/>
                <a:latin typeface="Times New Roman" pitchFamily="18" charset="0"/>
              </a:rPr>
              <a:t>Inadequate Maternal </a:t>
            </a:r>
          </a:p>
          <a:p>
            <a:pPr algn="ctr"/>
            <a:r>
              <a:rPr lang="en-US" sz="1600" b="1">
                <a:effectLst/>
                <a:latin typeface="Times New Roman" pitchFamily="18" charset="0"/>
              </a:rPr>
              <a:t>&amp; Child Care</a:t>
            </a:r>
          </a:p>
        </p:txBody>
      </p:sp>
      <p:sp>
        <p:nvSpPr>
          <p:cNvPr id="15371" name="AutoShape 11"/>
          <p:cNvSpPr>
            <a:spLocks noChangeArrowheads="1"/>
          </p:cNvSpPr>
          <p:nvPr/>
        </p:nvSpPr>
        <p:spPr bwMode="auto">
          <a:xfrm>
            <a:off x="5257800" y="3581400"/>
            <a:ext cx="3276600" cy="762000"/>
          </a:xfrm>
          <a:prstGeom prst="roundRect">
            <a:avLst>
              <a:gd name="adj" fmla="val 16667"/>
            </a:avLst>
          </a:prstGeom>
          <a:solidFill>
            <a:srgbClr val="66FF33"/>
          </a:solidFill>
          <a:ln w="9525">
            <a:solidFill>
              <a:schemeClr val="tx1"/>
            </a:solidFill>
            <a:round/>
            <a:headEnd/>
            <a:tailEnd/>
          </a:ln>
          <a:effectLst/>
        </p:spPr>
        <p:txBody>
          <a:bodyPr wrap="none" anchor="ctr"/>
          <a:lstStyle/>
          <a:p>
            <a:pPr algn="ctr"/>
            <a:r>
              <a:rPr lang="en-US" sz="1600" b="1">
                <a:effectLst/>
                <a:latin typeface="Times New Roman" pitchFamily="18" charset="0"/>
              </a:rPr>
              <a:t>Insufficient health services</a:t>
            </a:r>
          </a:p>
          <a:p>
            <a:pPr algn="ctr"/>
            <a:r>
              <a:rPr lang="en-US" sz="1600" b="1">
                <a:effectLst/>
                <a:latin typeface="Times New Roman" pitchFamily="18" charset="0"/>
              </a:rPr>
              <a:t>&amp; unhealthy environment</a:t>
            </a:r>
          </a:p>
        </p:txBody>
      </p:sp>
      <p:sp>
        <p:nvSpPr>
          <p:cNvPr id="15372" name="AutoShape 12"/>
          <p:cNvSpPr>
            <a:spLocks noChangeArrowheads="1"/>
          </p:cNvSpPr>
          <p:nvPr/>
        </p:nvSpPr>
        <p:spPr bwMode="auto">
          <a:xfrm>
            <a:off x="2057400" y="3048000"/>
            <a:ext cx="304800" cy="533400"/>
          </a:xfrm>
          <a:prstGeom prst="upArrow">
            <a:avLst>
              <a:gd name="adj1" fmla="val 50000"/>
              <a:gd name="adj2" fmla="val 43750"/>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73" name="AutoShape 13"/>
          <p:cNvSpPr>
            <a:spLocks noChangeArrowheads="1"/>
          </p:cNvSpPr>
          <p:nvPr/>
        </p:nvSpPr>
        <p:spPr bwMode="auto">
          <a:xfrm rot="-3249537">
            <a:off x="3162300" y="2933700"/>
            <a:ext cx="304800" cy="685800"/>
          </a:xfrm>
          <a:prstGeom prst="upArrow">
            <a:avLst>
              <a:gd name="adj1" fmla="val 50000"/>
              <a:gd name="adj2" fmla="val 56250"/>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74" name="AutoShape 14"/>
          <p:cNvSpPr>
            <a:spLocks noChangeArrowheads="1"/>
          </p:cNvSpPr>
          <p:nvPr/>
        </p:nvSpPr>
        <p:spPr bwMode="auto">
          <a:xfrm rot="3185243">
            <a:off x="5219700" y="2933700"/>
            <a:ext cx="304800" cy="685800"/>
          </a:xfrm>
          <a:prstGeom prst="upArrow">
            <a:avLst>
              <a:gd name="adj1" fmla="val 50000"/>
              <a:gd name="adj2" fmla="val 56250"/>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75" name="AutoShape 15"/>
          <p:cNvSpPr>
            <a:spLocks noChangeArrowheads="1"/>
          </p:cNvSpPr>
          <p:nvPr/>
        </p:nvSpPr>
        <p:spPr bwMode="auto">
          <a:xfrm>
            <a:off x="6553200" y="3048000"/>
            <a:ext cx="304800" cy="533400"/>
          </a:xfrm>
          <a:prstGeom prst="upArrow">
            <a:avLst>
              <a:gd name="adj1" fmla="val 50000"/>
              <a:gd name="adj2" fmla="val 43750"/>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76" name="AutoShape 16"/>
          <p:cNvSpPr>
            <a:spLocks noChangeArrowheads="1"/>
          </p:cNvSpPr>
          <p:nvPr/>
        </p:nvSpPr>
        <p:spPr bwMode="auto">
          <a:xfrm>
            <a:off x="2819400" y="6019800"/>
            <a:ext cx="3886200" cy="5334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FF7C80"/>
          </a:solidFill>
          <a:ln w="9525">
            <a:solidFill>
              <a:schemeClr val="tx1"/>
            </a:solidFill>
            <a:miter lim="800000"/>
            <a:headEnd/>
            <a:tailEnd/>
          </a:ln>
          <a:effectLst/>
        </p:spPr>
        <p:txBody>
          <a:bodyPr wrap="none" anchor="ctr"/>
          <a:lstStyle/>
          <a:p>
            <a:pPr algn="ctr"/>
            <a:r>
              <a:rPr lang="en-US" sz="1600" b="1">
                <a:effectLst/>
                <a:latin typeface="Times New Roman" pitchFamily="18" charset="0"/>
              </a:rPr>
              <a:t>Political, Ideological,</a:t>
            </a:r>
          </a:p>
          <a:p>
            <a:pPr algn="ctr"/>
            <a:r>
              <a:rPr lang="en-US" sz="1600" b="1">
                <a:effectLst/>
                <a:latin typeface="Times New Roman" pitchFamily="18" charset="0"/>
              </a:rPr>
              <a:t>Economic structures</a:t>
            </a:r>
          </a:p>
        </p:txBody>
      </p:sp>
      <p:sp>
        <p:nvSpPr>
          <p:cNvPr id="15377" name="AutoShape 17"/>
          <p:cNvSpPr>
            <a:spLocks noChangeArrowheads="1"/>
          </p:cNvSpPr>
          <p:nvPr/>
        </p:nvSpPr>
        <p:spPr bwMode="auto">
          <a:xfrm rot="-2194382">
            <a:off x="2365375" y="4270375"/>
            <a:ext cx="354013" cy="919163"/>
          </a:xfrm>
          <a:prstGeom prst="upArrow">
            <a:avLst>
              <a:gd name="adj1" fmla="val 50000"/>
              <a:gd name="adj2" fmla="val 64910"/>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78" name="AutoShape 18"/>
          <p:cNvSpPr>
            <a:spLocks noChangeArrowheads="1"/>
          </p:cNvSpPr>
          <p:nvPr/>
        </p:nvSpPr>
        <p:spPr bwMode="auto">
          <a:xfrm>
            <a:off x="2209800" y="4724400"/>
            <a:ext cx="4876800" cy="990600"/>
          </a:xfrm>
          <a:prstGeom prst="flowChartPreparation">
            <a:avLst/>
          </a:prstGeom>
          <a:solidFill>
            <a:srgbClr val="FF7C80"/>
          </a:solidFill>
          <a:ln w="9525">
            <a:solidFill>
              <a:schemeClr val="tx1"/>
            </a:solidFill>
            <a:miter lim="800000"/>
            <a:headEnd/>
            <a:tailEnd/>
          </a:ln>
          <a:effectLst/>
        </p:spPr>
        <p:txBody>
          <a:bodyPr wrap="none" anchor="ctr"/>
          <a:lstStyle/>
          <a:p>
            <a:pPr algn="ctr"/>
            <a:r>
              <a:rPr lang="en-US" sz="1600" b="1">
                <a:effectLst/>
                <a:latin typeface="Times New Roman" pitchFamily="18" charset="0"/>
              </a:rPr>
              <a:t>Resource Control</a:t>
            </a:r>
          </a:p>
          <a:p>
            <a:pPr algn="ctr"/>
            <a:r>
              <a:rPr lang="en-US" sz="1600" b="1">
                <a:effectLst/>
                <a:latin typeface="Times New Roman" pitchFamily="18" charset="0"/>
              </a:rPr>
              <a:t>+</a:t>
            </a:r>
          </a:p>
          <a:p>
            <a:pPr algn="ctr"/>
            <a:r>
              <a:rPr lang="en-US" sz="1600" b="1">
                <a:effectLst/>
                <a:latin typeface="Times New Roman" pitchFamily="18" charset="0"/>
              </a:rPr>
              <a:t>Organizational structures</a:t>
            </a:r>
          </a:p>
        </p:txBody>
      </p:sp>
      <p:sp>
        <p:nvSpPr>
          <p:cNvPr id="15379" name="AutoShape 19"/>
          <p:cNvSpPr>
            <a:spLocks noChangeArrowheads="1"/>
          </p:cNvSpPr>
          <p:nvPr/>
        </p:nvSpPr>
        <p:spPr bwMode="auto">
          <a:xfrm rot="-2194382">
            <a:off x="3200400" y="5562600"/>
            <a:ext cx="304800" cy="533400"/>
          </a:xfrm>
          <a:prstGeom prst="upArrow">
            <a:avLst>
              <a:gd name="adj1" fmla="val 50000"/>
              <a:gd name="adj2" fmla="val 43750"/>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80" name="AutoShape 20"/>
          <p:cNvSpPr>
            <a:spLocks noChangeArrowheads="1"/>
          </p:cNvSpPr>
          <p:nvPr/>
        </p:nvSpPr>
        <p:spPr bwMode="auto">
          <a:xfrm rot="2692703">
            <a:off x="6640513" y="4206875"/>
            <a:ext cx="319087" cy="842963"/>
          </a:xfrm>
          <a:prstGeom prst="upArrow">
            <a:avLst>
              <a:gd name="adj1" fmla="val 50000"/>
              <a:gd name="adj2" fmla="val 66045"/>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81" name="AutoShape 21"/>
          <p:cNvSpPr>
            <a:spLocks noChangeArrowheads="1"/>
          </p:cNvSpPr>
          <p:nvPr/>
        </p:nvSpPr>
        <p:spPr bwMode="auto">
          <a:xfrm rot="2504107">
            <a:off x="5791200" y="5562600"/>
            <a:ext cx="304800" cy="533400"/>
          </a:xfrm>
          <a:prstGeom prst="upArrow">
            <a:avLst>
              <a:gd name="adj1" fmla="val 50000"/>
              <a:gd name="adj2" fmla="val 43750"/>
            </a:avLst>
          </a:prstGeom>
          <a:solidFill>
            <a:schemeClr val="hlink"/>
          </a:solidFill>
          <a:ln w="9525">
            <a:solidFill>
              <a:schemeClr val="tx1"/>
            </a:solidFill>
            <a:miter lim="800000"/>
            <a:headEnd/>
            <a:tailEnd/>
          </a:ln>
          <a:effectLst/>
        </p:spPr>
        <p:txBody>
          <a:bodyPr vert="eaVert" wrap="none" anchor="ctr"/>
          <a:lstStyle/>
          <a:p>
            <a:endParaRPr lang="en-US"/>
          </a:p>
        </p:txBody>
      </p:sp>
      <p:sp>
        <p:nvSpPr>
          <p:cNvPr id="15382" name="AutoShape 22"/>
          <p:cNvSpPr>
            <a:spLocks noChangeArrowheads="1"/>
          </p:cNvSpPr>
          <p:nvPr/>
        </p:nvSpPr>
        <p:spPr bwMode="auto">
          <a:xfrm>
            <a:off x="2057400" y="5410200"/>
            <a:ext cx="990600" cy="914400"/>
          </a:xfrm>
          <a:prstGeom prst="irregularSeal2">
            <a:avLst/>
          </a:prstGeom>
          <a:solidFill>
            <a:srgbClr val="FF7C8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r>
              <a:rPr lang="en-US" sz="1200" b="1">
                <a:effectLst/>
                <a:latin typeface="Times New Roman" pitchFamily="18" charset="0"/>
              </a:rPr>
              <a:t>Root</a:t>
            </a:r>
          </a:p>
          <a:p>
            <a:pPr algn="ctr"/>
            <a:r>
              <a:rPr lang="en-US" sz="1200" b="1">
                <a:effectLst/>
                <a:latin typeface="Times New Roman" pitchFamily="18" charset="0"/>
              </a:rPr>
              <a:t>causes</a:t>
            </a:r>
          </a:p>
        </p:txBody>
      </p:sp>
      <p:sp>
        <p:nvSpPr>
          <p:cNvPr id="15383" name="AutoShape 23"/>
          <p:cNvSpPr>
            <a:spLocks noChangeArrowheads="1"/>
          </p:cNvSpPr>
          <p:nvPr/>
        </p:nvSpPr>
        <p:spPr bwMode="auto">
          <a:xfrm>
            <a:off x="228600" y="2971800"/>
            <a:ext cx="1371600" cy="990600"/>
          </a:xfrm>
          <a:prstGeom prst="irregularSeal2">
            <a:avLst/>
          </a:prstGeom>
          <a:solidFill>
            <a:srgbClr val="00990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r>
              <a:rPr lang="en-US" sz="1200" b="1">
                <a:solidFill>
                  <a:schemeClr val="bg1"/>
                </a:solidFill>
                <a:effectLst/>
                <a:latin typeface="Times New Roman" pitchFamily="18" charset="0"/>
              </a:rPr>
              <a:t>Underlying</a:t>
            </a:r>
          </a:p>
          <a:p>
            <a:pPr algn="ctr"/>
            <a:r>
              <a:rPr lang="en-US" sz="1200" b="1">
                <a:solidFill>
                  <a:schemeClr val="bg1"/>
                </a:solidFill>
                <a:effectLst/>
                <a:latin typeface="Times New Roman" pitchFamily="18" charset="0"/>
              </a:rPr>
              <a:t>causes</a:t>
            </a:r>
          </a:p>
        </p:txBody>
      </p:sp>
      <p:sp>
        <p:nvSpPr>
          <p:cNvPr id="15384" name="AutoShape 24"/>
          <p:cNvSpPr>
            <a:spLocks noChangeArrowheads="1"/>
          </p:cNvSpPr>
          <p:nvPr/>
        </p:nvSpPr>
        <p:spPr bwMode="auto">
          <a:xfrm>
            <a:off x="838200" y="1295400"/>
            <a:ext cx="1447800" cy="1143000"/>
          </a:xfrm>
          <a:prstGeom prst="irregularSeal2">
            <a:avLst/>
          </a:prstGeom>
          <a:solidFill>
            <a:srgbClr val="FFFF0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r>
              <a:rPr lang="en-US" sz="1200" b="1">
                <a:effectLst/>
                <a:latin typeface="Times New Roman" pitchFamily="18" charset="0"/>
              </a:rPr>
              <a:t>Immediate</a:t>
            </a:r>
          </a:p>
          <a:p>
            <a:pPr algn="ctr"/>
            <a:r>
              <a:rPr lang="en-US" sz="1200" b="1">
                <a:effectLst/>
                <a:latin typeface="Times New Roman" pitchFamily="18" charset="0"/>
              </a:rPr>
              <a:t>causes</a:t>
            </a:r>
          </a:p>
        </p:txBody>
      </p:sp>
      <p:sp>
        <p:nvSpPr>
          <p:cNvPr id="15385" name="AutoShape 25"/>
          <p:cNvSpPr>
            <a:spLocks noChangeArrowheads="1"/>
          </p:cNvSpPr>
          <p:nvPr/>
        </p:nvSpPr>
        <p:spPr bwMode="auto">
          <a:xfrm>
            <a:off x="2438400" y="304800"/>
            <a:ext cx="1752600" cy="1447800"/>
          </a:xfrm>
          <a:prstGeom prst="irregularSeal2">
            <a:avLst/>
          </a:prstGeom>
          <a:solidFill>
            <a:srgbClr val="FF3300"/>
          </a:solidFill>
          <a:ln w="9525">
            <a:solidFill>
              <a:schemeClr val="tx1"/>
            </a:solidFill>
            <a:miter lim="800000"/>
            <a:headEnd/>
            <a:tailEnd/>
          </a:ln>
          <a:effectLst>
            <a:outerShdw dist="107763" dir="18900000" algn="ctr" rotWithShape="0">
              <a:schemeClr val="bg2">
                <a:alpha val="50000"/>
              </a:schemeClr>
            </a:outerShdw>
          </a:effectLst>
        </p:spPr>
        <p:txBody>
          <a:bodyPr wrap="none" anchor="ctr"/>
          <a:lstStyle/>
          <a:p>
            <a:pPr algn="ctr"/>
            <a:r>
              <a:rPr lang="en-US" sz="1200" b="1">
                <a:effectLst/>
                <a:latin typeface="Times New Roman" pitchFamily="18" charset="0"/>
              </a:rPr>
              <a:t>Manifestations</a:t>
            </a:r>
          </a:p>
        </p:txBody>
      </p:sp>
      <p:sp>
        <p:nvSpPr>
          <p:cNvPr id="15386" name="WordArt 26"/>
          <p:cNvSpPr>
            <a:spLocks noChangeArrowheads="1" noChangeShapeType="1" noTextEdit="1"/>
          </p:cNvSpPr>
          <p:nvPr/>
        </p:nvSpPr>
        <p:spPr bwMode="auto">
          <a:xfrm>
            <a:off x="8229600" y="914400"/>
            <a:ext cx="733425" cy="314325"/>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solidFill>
                  <a:srgbClr val="FF7C80"/>
                </a:solidFill>
                <a:effectLst/>
                <a:latin typeface="Arial Black"/>
              </a:rPr>
              <a:t>effect</a:t>
            </a:r>
          </a:p>
        </p:txBody>
      </p:sp>
      <p:sp>
        <p:nvSpPr>
          <p:cNvPr id="15387" name="AutoShape 27"/>
          <p:cNvSpPr>
            <a:spLocks noChangeArrowheads="1"/>
          </p:cNvSpPr>
          <p:nvPr/>
        </p:nvSpPr>
        <p:spPr bwMode="auto">
          <a:xfrm>
            <a:off x="8534400" y="1676400"/>
            <a:ext cx="381000" cy="4495800"/>
          </a:xfrm>
          <a:prstGeom prst="upArrow">
            <a:avLst>
              <a:gd name="adj1" fmla="val 50000"/>
              <a:gd name="adj2" fmla="val 295000"/>
            </a:avLst>
          </a:prstGeom>
          <a:solidFill>
            <a:schemeClr val="accent1"/>
          </a:solidFill>
          <a:ln w="9525">
            <a:solidFill>
              <a:schemeClr val="tx1"/>
            </a:solidFill>
            <a:miter lim="800000"/>
            <a:headEnd/>
            <a:tailEnd/>
          </a:ln>
          <a:effectLst/>
        </p:spPr>
        <p:txBody>
          <a:bodyPr vert="eaVert" wrap="none" anchor="ctr"/>
          <a:lstStyle/>
          <a:p>
            <a:endParaRPr lang="en-US"/>
          </a:p>
        </p:txBody>
      </p:sp>
      <p:sp>
        <p:nvSpPr>
          <p:cNvPr id="15388" name="WordArt 28"/>
          <p:cNvSpPr>
            <a:spLocks noChangeArrowheads="1" noChangeShapeType="1" noTextEdit="1"/>
          </p:cNvSpPr>
          <p:nvPr/>
        </p:nvSpPr>
        <p:spPr bwMode="auto">
          <a:xfrm>
            <a:off x="8153400" y="6324600"/>
            <a:ext cx="733425" cy="314325"/>
          </a:xfrm>
          <a:prstGeom prst="rect">
            <a:avLst/>
          </a:prstGeom>
        </p:spPr>
        <p:txBody>
          <a:bodyPr wrap="none" fromWordArt="1">
            <a:prstTxWarp prst="textPlain">
              <a:avLst>
                <a:gd name="adj" fmla="val 50000"/>
              </a:avLst>
            </a:prstTxWarp>
          </a:bodyPr>
          <a:lstStyle/>
          <a:p>
            <a:pPr algn="ctr"/>
            <a:r>
              <a:rPr lang="en-US" kern="10">
                <a:ln w="9525">
                  <a:solidFill>
                    <a:srgbClr val="000000"/>
                  </a:solidFill>
                  <a:round/>
                  <a:headEnd/>
                  <a:tailEnd/>
                </a:ln>
                <a:solidFill>
                  <a:srgbClr val="FF7C80"/>
                </a:solidFill>
                <a:effectLst/>
                <a:latin typeface="Arial Black"/>
              </a:rPr>
              <a:t>cause</a:t>
            </a:r>
          </a:p>
        </p:txBody>
      </p:sp>
      <p:sp>
        <p:nvSpPr>
          <p:cNvPr id="15389" name="AutoShape 29"/>
          <p:cNvSpPr>
            <a:spLocks noChangeArrowheads="1"/>
          </p:cNvSpPr>
          <p:nvPr/>
        </p:nvSpPr>
        <p:spPr bwMode="auto">
          <a:xfrm>
            <a:off x="4267200" y="4267200"/>
            <a:ext cx="304800" cy="533400"/>
          </a:xfrm>
          <a:prstGeom prst="upArrow">
            <a:avLst>
              <a:gd name="adj1" fmla="val 50000"/>
              <a:gd name="adj2" fmla="val 43750"/>
            </a:avLst>
          </a:prstGeom>
          <a:solidFill>
            <a:schemeClr val="hlink"/>
          </a:solidFill>
          <a:ln w="9525">
            <a:solidFill>
              <a:schemeClr val="tx1"/>
            </a:solidFill>
            <a:miter lim="800000"/>
            <a:headEnd/>
            <a:tailEnd/>
          </a:ln>
          <a:effectLst/>
        </p:spPr>
        <p:txBody>
          <a:bodyPr vert="eaVert"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3"/>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538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499"/>
                                          </p:stCondLst>
                                        </p:cTn>
                                        <p:tgtEl>
                                          <p:spTgt spid="15364"/>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499"/>
                                          </p:stCondLst>
                                        </p:cTn>
                                        <p:tgtEl>
                                          <p:spTgt spid="15365"/>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grpId="0" nodeType="afterEffect">
                                  <p:stCondLst>
                                    <p:cond delay="0"/>
                                  </p:stCondLst>
                                  <p:childTnLst>
                                    <p:set>
                                      <p:cBhvr>
                                        <p:cTn id="19" dur="1" fill="hold">
                                          <p:stCondLst>
                                            <p:cond delay="499"/>
                                          </p:stCondLst>
                                        </p:cTn>
                                        <p:tgtEl>
                                          <p:spTgt spid="15384"/>
                                        </p:tgtEl>
                                        <p:attrNameLst>
                                          <p:attrName>style.visibility</p:attrName>
                                        </p:attrNameLst>
                                      </p:cBhvr>
                                      <p:to>
                                        <p:strVal val="visible"/>
                                      </p:to>
                                    </p:set>
                                  </p:childTnLst>
                                </p:cTn>
                              </p:par>
                            </p:childTnLst>
                          </p:cTn>
                        </p:par>
                        <p:par>
                          <p:cTn id="20" fill="hold">
                            <p:stCondLst>
                              <p:cond delay="1500"/>
                            </p:stCondLst>
                            <p:childTnLst>
                              <p:par>
                                <p:cTn id="21" presetID="17" presetClass="entr" presetSubtype="10" fill="hold" grpId="0" nodeType="afterEffect">
                                  <p:stCondLst>
                                    <p:cond delay="0"/>
                                  </p:stCondLst>
                                  <p:childTnLst>
                                    <p:set>
                                      <p:cBhvr>
                                        <p:cTn id="22" dur="1" fill="hold">
                                          <p:stCondLst>
                                            <p:cond delay="0"/>
                                          </p:stCondLst>
                                        </p:cTn>
                                        <p:tgtEl>
                                          <p:spTgt spid="15366"/>
                                        </p:tgtEl>
                                        <p:attrNameLst>
                                          <p:attrName>style.visibility</p:attrName>
                                        </p:attrNameLst>
                                      </p:cBhvr>
                                      <p:to>
                                        <p:strVal val="visible"/>
                                      </p:to>
                                    </p:set>
                                    <p:anim calcmode="lin" valueType="num">
                                      <p:cBhvr>
                                        <p:cTn id="23" dur="500" fill="hold"/>
                                        <p:tgtEl>
                                          <p:spTgt spid="15366"/>
                                        </p:tgtEl>
                                        <p:attrNameLst>
                                          <p:attrName>ppt_w</p:attrName>
                                        </p:attrNameLst>
                                      </p:cBhvr>
                                      <p:tavLst>
                                        <p:tav tm="0">
                                          <p:val>
                                            <p:fltVal val="0"/>
                                          </p:val>
                                        </p:tav>
                                        <p:tav tm="100000">
                                          <p:val>
                                            <p:strVal val="#ppt_w"/>
                                          </p:val>
                                        </p:tav>
                                      </p:tavLst>
                                    </p:anim>
                                    <p:anim calcmode="lin" valueType="num">
                                      <p:cBhvr>
                                        <p:cTn id="24" dur="500" fill="hold"/>
                                        <p:tgtEl>
                                          <p:spTgt spid="15366"/>
                                        </p:tgtEl>
                                        <p:attrNameLst>
                                          <p:attrName>ppt_h</p:attrName>
                                        </p:attrNameLst>
                                      </p:cBhvr>
                                      <p:tavLst>
                                        <p:tav tm="0">
                                          <p:val>
                                            <p:strVal val="#ppt_h"/>
                                          </p:val>
                                        </p:tav>
                                        <p:tav tm="100000">
                                          <p:val>
                                            <p:strVal val="#ppt_h"/>
                                          </p:val>
                                        </p:tav>
                                      </p:tavLst>
                                    </p:anim>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15367"/>
                                        </p:tgtEl>
                                        <p:attrNameLst>
                                          <p:attrName>style.visibility</p:attrName>
                                        </p:attrNameLst>
                                      </p:cBhvr>
                                      <p:to>
                                        <p:strVal val="visible"/>
                                      </p:to>
                                    </p:set>
                                    <p:animEffect transition="in" filter="wipe(down)">
                                      <p:cBhvr>
                                        <p:cTn id="28" dur="500"/>
                                        <p:tgtEl>
                                          <p:spTgt spid="15367"/>
                                        </p:tgtEl>
                                      </p:cBhvr>
                                    </p:animEffect>
                                  </p:childTnLst>
                                </p:cTn>
                              </p:par>
                            </p:childTnLst>
                          </p:cTn>
                        </p:par>
                        <p:par>
                          <p:cTn id="29" fill="hold">
                            <p:stCondLst>
                              <p:cond delay="2500"/>
                            </p:stCondLst>
                            <p:childTnLst>
                              <p:par>
                                <p:cTn id="30" presetID="22" presetClass="entr" presetSubtype="4" fill="hold" grpId="0" nodeType="afterEffect">
                                  <p:stCondLst>
                                    <p:cond delay="0"/>
                                  </p:stCondLst>
                                  <p:childTnLst>
                                    <p:set>
                                      <p:cBhvr>
                                        <p:cTn id="31" dur="1" fill="hold">
                                          <p:stCondLst>
                                            <p:cond delay="0"/>
                                          </p:stCondLst>
                                        </p:cTn>
                                        <p:tgtEl>
                                          <p:spTgt spid="15368"/>
                                        </p:tgtEl>
                                        <p:attrNameLst>
                                          <p:attrName>style.visibility</p:attrName>
                                        </p:attrNameLst>
                                      </p:cBhvr>
                                      <p:to>
                                        <p:strVal val="visible"/>
                                      </p:to>
                                    </p:set>
                                    <p:animEffect transition="in" filter="wipe(down)">
                                      <p:cBhvr>
                                        <p:cTn id="32" dur="500"/>
                                        <p:tgtEl>
                                          <p:spTgt spid="15368"/>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15369"/>
                                        </p:tgtEl>
                                        <p:attrNameLst>
                                          <p:attrName>style.visibility</p:attrName>
                                        </p:attrNameLst>
                                      </p:cBhvr>
                                      <p:to>
                                        <p:strVal val="visible"/>
                                      </p:to>
                                    </p:set>
                                  </p:childTnLst>
                                </p:cTn>
                              </p:par>
                            </p:childTnLst>
                          </p:cTn>
                        </p:par>
                        <p:par>
                          <p:cTn id="37" fill="hold">
                            <p:stCondLst>
                              <p:cond delay="500"/>
                            </p:stCondLst>
                            <p:childTnLst>
                              <p:par>
                                <p:cTn id="38" presetID="1" presetClass="entr" presetSubtype="0" fill="hold" grpId="0" nodeType="afterEffect">
                                  <p:stCondLst>
                                    <p:cond delay="0"/>
                                  </p:stCondLst>
                                  <p:childTnLst>
                                    <p:set>
                                      <p:cBhvr>
                                        <p:cTn id="39" dur="1" fill="hold">
                                          <p:stCondLst>
                                            <p:cond delay="499"/>
                                          </p:stCondLst>
                                        </p:cTn>
                                        <p:tgtEl>
                                          <p:spTgt spid="15370"/>
                                        </p:tgtEl>
                                        <p:attrNameLst>
                                          <p:attrName>style.visibility</p:attrName>
                                        </p:attrNameLst>
                                      </p:cBhvr>
                                      <p:to>
                                        <p:strVal val="visible"/>
                                      </p:to>
                                    </p:set>
                                  </p:childTnLst>
                                </p:cTn>
                              </p:par>
                            </p:childTnLst>
                          </p:cTn>
                        </p:par>
                        <p:par>
                          <p:cTn id="40" fill="hold">
                            <p:stCondLst>
                              <p:cond delay="1000"/>
                            </p:stCondLst>
                            <p:childTnLst>
                              <p:par>
                                <p:cTn id="41" presetID="1" presetClass="entr" presetSubtype="0" fill="hold" grpId="0" nodeType="afterEffect">
                                  <p:stCondLst>
                                    <p:cond delay="0"/>
                                  </p:stCondLst>
                                  <p:childTnLst>
                                    <p:set>
                                      <p:cBhvr>
                                        <p:cTn id="42" dur="1" fill="hold">
                                          <p:stCondLst>
                                            <p:cond delay="499"/>
                                          </p:stCondLst>
                                        </p:cTn>
                                        <p:tgtEl>
                                          <p:spTgt spid="15371"/>
                                        </p:tgtEl>
                                        <p:attrNameLst>
                                          <p:attrName>style.visibility</p:attrName>
                                        </p:attrNameLst>
                                      </p:cBhvr>
                                      <p:to>
                                        <p:strVal val="visible"/>
                                      </p:to>
                                    </p:set>
                                  </p:childTnLst>
                                </p:cTn>
                              </p:par>
                            </p:childTnLst>
                          </p:cTn>
                        </p:par>
                        <p:par>
                          <p:cTn id="43" fill="hold">
                            <p:stCondLst>
                              <p:cond delay="1500"/>
                            </p:stCondLst>
                            <p:childTnLst>
                              <p:par>
                                <p:cTn id="44" presetID="1" presetClass="entr" presetSubtype="0" fill="hold" grpId="0" nodeType="afterEffect">
                                  <p:stCondLst>
                                    <p:cond delay="0"/>
                                  </p:stCondLst>
                                  <p:childTnLst>
                                    <p:set>
                                      <p:cBhvr>
                                        <p:cTn id="45" dur="1" fill="hold">
                                          <p:stCondLst>
                                            <p:cond delay="499"/>
                                          </p:stCondLst>
                                        </p:cTn>
                                        <p:tgtEl>
                                          <p:spTgt spid="15383"/>
                                        </p:tgtEl>
                                        <p:attrNameLst>
                                          <p:attrName>style.visibility</p:attrName>
                                        </p:attrNameLst>
                                      </p:cBhvr>
                                      <p:to>
                                        <p:strVal val="visible"/>
                                      </p:to>
                                    </p:set>
                                  </p:childTnLst>
                                </p:cTn>
                              </p:par>
                            </p:childTnLst>
                          </p:cTn>
                        </p:par>
                        <p:par>
                          <p:cTn id="46" fill="hold">
                            <p:stCondLst>
                              <p:cond delay="2000"/>
                            </p:stCondLst>
                            <p:childTnLst>
                              <p:par>
                                <p:cTn id="47" presetID="22" presetClass="entr" presetSubtype="4" fill="hold" grpId="0" nodeType="afterEffect">
                                  <p:stCondLst>
                                    <p:cond delay="0"/>
                                  </p:stCondLst>
                                  <p:childTnLst>
                                    <p:set>
                                      <p:cBhvr>
                                        <p:cTn id="48" dur="1" fill="hold">
                                          <p:stCondLst>
                                            <p:cond delay="0"/>
                                          </p:stCondLst>
                                        </p:cTn>
                                        <p:tgtEl>
                                          <p:spTgt spid="15372"/>
                                        </p:tgtEl>
                                        <p:attrNameLst>
                                          <p:attrName>style.visibility</p:attrName>
                                        </p:attrNameLst>
                                      </p:cBhvr>
                                      <p:to>
                                        <p:strVal val="visible"/>
                                      </p:to>
                                    </p:set>
                                    <p:animEffect transition="in" filter="wipe(down)">
                                      <p:cBhvr>
                                        <p:cTn id="49" dur="500"/>
                                        <p:tgtEl>
                                          <p:spTgt spid="15372"/>
                                        </p:tgtEl>
                                      </p:cBhvr>
                                    </p:animEffect>
                                  </p:childTnLst>
                                </p:cTn>
                              </p:par>
                            </p:childTnLst>
                          </p:cTn>
                        </p:par>
                        <p:par>
                          <p:cTn id="50" fill="hold">
                            <p:stCondLst>
                              <p:cond delay="2500"/>
                            </p:stCondLst>
                            <p:childTnLst>
                              <p:par>
                                <p:cTn id="51" presetID="22" presetClass="entr" presetSubtype="4" fill="hold" grpId="0" nodeType="afterEffect">
                                  <p:stCondLst>
                                    <p:cond delay="0"/>
                                  </p:stCondLst>
                                  <p:childTnLst>
                                    <p:set>
                                      <p:cBhvr>
                                        <p:cTn id="52" dur="1" fill="hold">
                                          <p:stCondLst>
                                            <p:cond delay="0"/>
                                          </p:stCondLst>
                                        </p:cTn>
                                        <p:tgtEl>
                                          <p:spTgt spid="15373"/>
                                        </p:tgtEl>
                                        <p:attrNameLst>
                                          <p:attrName>style.visibility</p:attrName>
                                        </p:attrNameLst>
                                      </p:cBhvr>
                                      <p:to>
                                        <p:strVal val="visible"/>
                                      </p:to>
                                    </p:set>
                                    <p:animEffect transition="in" filter="wipe(down)">
                                      <p:cBhvr>
                                        <p:cTn id="53" dur="500"/>
                                        <p:tgtEl>
                                          <p:spTgt spid="15373"/>
                                        </p:tgtEl>
                                      </p:cBhvr>
                                    </p:animEffect>
                                  </p:childTnLst>
                                </p:cTn>
                              </p:par>
                            </p:childTnLst>
                          </p:cTn>
                        </p:par>
                        <p:par>
                          <p:cTn id="54" fill="hold">
                            <p:stCondLst>
                              <p:cond delay="3000"/>
                            </p:stCondLst>
                            <p:childTnLst>
                              <p:par>
                                <p:cTn id="55" presetID="22" presetClass="entr" presetSubtype="4" fill="hold" grpId="0" nodeType="afterEffect">
                                  <p:stCondLst>
                                    <p:cond delay="0"/>
                                  </p:stCondLst>
                                  <p:childTnLst>
                                    <p:set>
                                      <p:cBhvr>
                                        <p:cTn id="56" dur="1" fill="hold">
                                          <p:stCondLst>
                                            <p:cond delay="0"/>
                                          </p:stCondLst>
                                        </p:cTn>
                                        <p:tgtEl>
                                          <p:spTgt spid="15374"/>
                                        </p:tgtEl>
                                        <p:attrNameLst>
                                          <p:attrName>style.visibility</p:attrName>
                                        </p:attrNameLst>
                                      </p:cBhvr>
                                      <p:to>
                                        <p:strVal val="visible"/>
                                      </p:to>
                                    </p:set>
                                    <p:animEffect transition="in" filter="wipe(down)">
                                      <p:cBhvr>
                                        <p:cTn id="57" dur="500"/>
                                        <p:tgtEl>
                                          <p:spTgt spid="15374"/>
                                        </p:tgtEl>
                                      </p:cBhvr>
                                    </p:animEffect>
                                  </p:childTnLst>
                                </p:cTn>
                              </p:par>
                            </p:childTnLst>
                          </p:cTn>
                        </p:par>
                        <p:par>
                          <p:cTn id="58" fill="hold">
                            <p:stCondLst>
                              <p:cond delay="3500"/>
                            </p:stCondLst>
                            <p:childTnLst>
                              <p:par>
                                <p:cTn id="59" presetID="22" presetClass="entr" presetSubtype="4" fill="hold" grpId="0" nodeType="afterEffect">
                                  <p:stCondLst>
                                    <p:cond delay="0"/>
                                  </p:stCondLst>
                                  <p:childTnLst>
                                    <p:set>
                                      <p:cBhvr>
                                        <p:cTn id="60" dur="1" fill="hold">
                                          <p:stCondLst>
                                            <p:cond delay="0"/>
                                          </p:stCondLst>
                                        </p:cTn>
                                        <p:tgtEl>
                                          <p:spTgt spid="15375"/>
                                        </p:tgtEl>
                                        <p:attrNameLst>
                                          <p:attrName>style.visibility</p:attrName>
                                        </p:attrNameLst>
                                      </p:cBhvr>
                                      <p:to>
                                        <p:strVal val="visible"/>
                                      </p:to>
                                    </p:set>
                                    <p:animEffect transition="in" filter="wipe(down)">
                                      <p:cBhvr>
                                        <p:cTn id="61" dur="500"/>
                                        <p:tgtEl>
                                          <p:spTgt spid="15375"/>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499"/>
                                          </p:stCondLst>
                                        </p:cTn>
                                        <p:tgtEl>
                                          <p:spTgt spid="15376"/>
                                        </p:tgtEl>
                                        <p:attrNameLst>
                                          <p:attrName>style.visibility</p:attrName>
                                        </p:attrNameLst>
                                      </p:cBhvr>
                                      <p:to>
                                        <p:strVal val="visible"/>
                                      </p:to>
                                    </p:set>
                                  </p:childTnLst>
                                </p:cTn>
                              </p:par>
                            </p:childTnLst>
                          </p:cTn>
                        </p:par>
                        <p:par>
                          <p:cTn id="66" fill="hold">
                            <p:stCondLst>
                              <p:cond delay="500"/>
                            </p:stCondLst>
                            <p:childTnLst>
                              <p:par>
                                <p:cTn id="67" presetID="1" presetClass="entr" presetSubtype="0" fill="hold" grpId="0" nodeType="afterEffect">
                                  <p:stCondLst>
                                    <p:cond delay="0"/>
                                  </p:stCondLst>
                                  <p:childTnLst>
                                    <p:set>
                                      <p:cBhvr>
                                        <p:cTn id="68" dur="1" fill="hold">
                                          <p:stCondLst>
                                            <p:cond delay="499"/>
                                          </p:stCondLst>
                                        </p:cTn>
                                        <p:tgtEl>
                                          <p:spTgt spid="15382"/>
                                        </p:tgtEl>
                                        <p:attrNameLst>
                                          <p:attrName>style.visibility</p:attrName>
                                        </p:attrNameLst>
                                      </p:cBhvr>
                                      <p:to>
                                        <p:strVal val="visible"/>
                                      </p:to>
                                    </p:set>
                                  </p:childTnLst>
                                </p:cTn>
                              </p:par>
                            </p:childTnLst>
                          </p:cTn>
                        </p:par>
                        <p:par>
                          <p:cTn id="69" fill="hold">
                            <p:stCondLst>
                              <p:cond delay="1000"/>
                            </p:stCondLst>
                            <p:childTnLst>
                              <p:par>
                                <p:cTn id="70" presetID="22" presetClass="entr" presetSubtype="4" fill="hold" grpId="0" nodeType="afterEffect">
                                  <p:stCondLst>
                                    <p:cond delay="0"/>
                                  </p:stCondLst>
                                  <p:childTnLst>
                                    <p:set>
                                      <p:cBhvr>
                                        <p:cTn id="71" dur="1" fill="hold">
                                          <p:stCondLst>
                                            <p:cond delay="0"/>
                                          </p:stCondLst>
                                        </p:cTn>
                                        <p:tgtEl>
                                          <p:spTgt spid="15379"/>
                                        </p:tgtEl>
                                        <p:attrNameLst>
                                          <p:attrName>style.visibility</p:attrName>
                                        </p:attrNameLst>
                                      </p:cBhvr>
                                      <p:to>
                                        <p:strVal val="visible"/>
                                      </p:to>
                                    </p:set>
                                    <p:animEffect transition="in" filter="wipe(down)">
                                      <p:cBhvr>
                                        <p:cTn id="72" dur="500"/>
                                        <p:tgtEl>
                                          <p:spTgt spid="15379"/>
                                        </p:tgtEl>
                                      </p:cBhvr>
                                    </p:animEffect>
                                  </p:childTnLst>
                                </p:cTn>
                              </p:par>
                            </p:childTnLst>
                          </p:cTn>
                        </p:par>
                        <p:par>
                          <p:cTn id="73" fill="hold">
                            <p:stCondLst>
                              <p:cond delay="1500"/>
                            </p:stCondLst>
                            <p:childTnLst>
                              <p:par>
                                <p:cTn id="74" presetID="22" presetClass="entr" presetSubtype="4" fill="hold" grpId="0" nodeType="afterEffect">
                                  <p:stCondLst>
                                    <p:cond delay="0"/>
                                  </p:stCondLst>
                                  <p:childTnLst>
                                    <p:set>
                                      <p:cBhvr>
                                        <p:cTn id="75" dur="1" fill="hold">
                                          <p:stCondLst>
                                            <p:cond delay="0"/>
                                          </p:stCondLst>
                                        </p:cTn>
                                        <p:tgtEl>
                                          <p:spTgt spid="15381"/>
                                        </p:tgtEl>
                                        <p:attrNameLst>
                                          <p:attrName>style.visibility</p:attrName>
                                        </p:attrNameLst>
                                      </p:cBhvr>
                                      <p:to>
                                        <p:strVal val="visible"/>
                                      </p:to>
                                    </p:set>
                                    <p:animEffect transition="in" filter="wipe(down)">
                                      <p:cBhvr>
                                        <p:cTn id="76" dur="500"/>
                                        <p:tgtEl>
                                          <p:spTgt spid="15381"/>
                                        </p:tgtEl>
                                      </p:cBhvr>
                                    </p:animEffec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grpId="0" nodeType="clickEffect">
                                  <p:stCondLst>
                                    <p:cond delay="0"/>
                                  </p:stCondLst>
                                  <p:childTnLst>
                                    <p:set>
                                      <p:cBhvr>
                                        <p:cTn id="80" dur="1" fill="hold">
                                          <p:stCondLst>
                                            <p:cond delay="499"/>
                                          </p:stCondLst>
                                        </p:cTn>
                                        <p:tgtEl>
                                          <p:spTgt spid="15378"/>
                                        </p:tgtEl>
                                        <p:attrNameLst>
                                          <p:attrName>style.visibility</p:attrName>
                                        </p:attrNameLst>
                                      </p:cBhvr>
                                      <p:to>
                                        <p:strVal val="visible"/>
                                      </p:to>
                                    </p:set>
                                  </p:childTnLst>
                                </p:cTn>
                              </p:par>
                            </p:childTnLst>
                          </p:cTn>
                        </p:par>
                        <p:par>
                          <p:cTn id="81" fill="hold">
                            <p:stCondLst>
                              <p:cond delay="500"/>
                            </p:stCondLst>
                            <p:childTnLst>
                              <p:par>
                                <p:cTn id="82" presetID="22" presetClass="entr" presetSubtype="4" fill="hold" grpId="0" nodeType="afterEffect">
                                  <p:stCondLst>
                                    <p:cond delay="0"/>
                                  </p:stCondLst>
                                  <p:childTnLst>
                                    <p:set>
                                      <p:cBhvr>
                                        <p:cTn id="83" dur="1" fill="hold">
                                          <p:stCondLst>
                                            <p:cond delay="0"/>
                                          </p:stCondLst>
                                        </p:cTn>
                                        <p:tgtEl>
                                          <p:spTgt spid="15377"/>
                                        </p:tgtEl>
                                        <p:attrNameLst>
                                          <p:attrName>style.visibility</p:attrName>
                                        </p:attrNameLst>
                                      </p:cBhvr>
                                      <p:to>
                                        <p:strVal val="visible"/>
                                      </p:to>
                                    </p:set>
                                    <p:animEffect transition="in" filter="wipe(down)">
                                      <p:cBhvr>
                                        <p:cTn id="84" dur="500"/>
                                        <p:tgtEl>
                                          <p:spTgt spid="15377"/>
                                        </p:tgtEl>
                                      </p:cBhvr>
                                    </p:animEffect>
                                  </p:childTnLst>
                                </p:cTn>
                              </p:par>
                            </p:childTnLst>
                          </p:cTn>
                        </p:par>
                        <p:par>
                          <p:cTn id="85" fill="hold">
                            <p:stCondLst>
                              <p:cond delay="1000"/>
                            </p:stCondLst>
                            <p:childTnLst>
                              <p:par>
                                <p:cTn id="86" presetID="22" presetClass="entr" presetSubtype="4" fill="hold" grpId="0" nodeType="afterEffect">
                                  <p:stCondLst>
                                    <p:cond delay="0"/>
                                  </p:stCondLst>
                                  <p:childTnLst>
                                    <p:set>
                                      <p:cBhvr>
                                        <p:cTn id="87" dur="1" fill="hold">
                                          <p:stCondLst>
                                            <p:cond delay="0"/>
                                          </p:stCondLst>
                                        </p:cTn>
                                        <p:tgtEl>
                                          <p:spTgt spid="15389"/>
                                        </p:tgtEl>
                                        <p:attrNameLst>
                                          <p:attrName>style.visibility</p:attrName>
                                        </p:attrNameLst>
                                      </p:cBhvr>
                                      <p:to>
                                        <p:strVal val="visible"/>
                                      </p:to>
                                    </p:set>
                                    <p:animEffect transition="in" filter="wipe(down)">
                                      <p:cBhvr>
                                        <p:cTn id="88" dur="500"/>
                                        <p:tgtEl>
                                          <p:spTgt spid="15389"/>
                                        </p:tgtEl>
                                      </p:cBhvr>
                                    </p:animEffect>
                                  </p:childTnLst>
                                </p:cTn>
                              </p:par>
                            </p:childTnLst>
                          </p:cTn>
                        </p:par>
                        <p:par>
                          <p:cTn id="89" fill="hold">
                            <p:stCondLst>
                              <p:cond delay="1500"/>
                            </p:stCondLst>
                            <p:childTnLst>
                              <p:par>
                                <p:cTn id="90" presetID="22" presetClass="entr" presetSubtype="4" fill="hold" grpId="0" nodeType="afterEffect">
                                  <p:stCondLst>
                                    <p:cond delay="0"/>
                                  </p:stCondLst>
                                  <p:childTnLst>
                                    <p:set>
                                      <p:cBhvr>
                                        <p:cTn id="91" dur="1" fill="hold">
                                          <p:stCondLst>
                                            <p:cond delay="0"/>
                                          </p:stCondLst>
                                        </p:cTn>
                                        <p:tgtEl>
                                          <p:spTgt spid="15380"/>
                                        </p:tgtEl>
                                        <p:attrNameLst>
                                          <p:attrName>style.visibility</p:attrName>
                                        </p:attrNameLst>
                                      </p:cBhvr>
                                      <p:to>
                                        <p:strVal val="visible"/>
                                      </p:to>
                                    </p:set>
                                    <p:animEffect transition="in" filter="wipe(down)">
                                      <p:cBhvr>
                                        <p:cTn id="92" dur="500"/>
                                        <p:tgtEl>
                                          <p:spTgt spid="15380"/>
                                        </p:tgtEl>
                                      </p:cBhvr>
                                    </p:animEffect>
                                  </p:childTnLst>
                                </p:cTn>
                              </p:par>
                            </p:childTnLst>
                          </p:cTn>
                        </p:par>
                      </p:childTnLst>
                    </p:cTn>
                  </p:par>
                  <p:par>
                    <p:cTn id="93" fill="hold">
                      <p:stCondLst>
                        <p:cond delay="indefinite"/>
                      </p:stCondLst>
                      <p:childTnLst>
                        <p:par>
                          <p:cTn id="94" fill="hold">
                            <p:stCondLst>
                              <p:cond delay="0"/>
                            </p:stCondLst>
                            <p:childTnLst>
                              <p:par>
                                <p:cTn id="95" presetID="3" presetClass="entr" presetSubtype="0" fill="hold" grpId="0" nodeType="clickEffect">
                                  <p:stCondLst>
                                    <p:cond delay="0"/>
                                  </p:stCondLst>
                                  <p:childTnLst>
                                    <p:set>
                                      <p:cBhvr>
                                        <p:cTn id="96" dur="1" fill="hold">
                                          <p:stCondLst>
                                            <p:cond delay="499"/>
                                          </p:stCondLst>
                                        </p:cTn>
                                        <p:tgtEl>
                                          <p:spTgt spid="15388"/>
                                        </p:tgtEl>
                                        <p:attrNameLst>
                                          <p:attrName>style.visibility</p:attrName>
                                        </p:attrNameLst>
                                      </p:cBhvr>
                                      <p:to>
                                        <p:strVal val="visible"/>
                                      </p:to>
                                    </p:set>
                                  </p:childTnLst>
                                </p:cTn>
                              </p:par>
                            </p:childTnLst>
                          </p:cTn>
                        </p:par>
                        <p:par>
                          <p:cTn id="97" fill="hold">
                            <p:stCondLst>
                              <p:cond delay="500"/>
                            </p:stCondLst>
                            <p:childTnLst>
                              <p:par>
                                <p:cTn id="98" presetID="22" presetClass="entr" presetSubtype="4" fill="hold" grpId="0" nodeType="afterEffect">
                                  <p:stCondLst>
                                    <p:cond delay="0"/>
                                  </p:stCondLst>
                                  <p:childTnLst>
                                    <p:set>
                                      <p:cBhvr>
                                        <p:cTn id="99" dur="1" fill="hold">
                                          <p:stCondLst>
                                            <p:cond delay="0"/>
                                          </p:stCondLst>
                                        </p:cTn>
                                        <p:tgtEl>
                                          <p:spTgt spid="15387"/>
                                        </p:tgtEl>
                                        <p:attrNameLst>
                                          <p:attrName>style.visibility</p:attrName>
                                        </p:attrNameLst>
                                      </p:cBhvr>
                                      <p:to>
                                        <p:strVal val="visible"/>
                                      </p:to>
                                    </p:set>
                                    <p:animEffect transition="in" filter="wipe(down)">
                                      <p:cBhvr>
                                        <p:cTn id="100" dur="500"/>
                                        <p:tgtEl>
                                          <p:spTgt spid="15387"/>
                                        </p:tgtEl>
                                      </p:cBhvr>
                                    </p:animEffect>
                                  </p:childTnLst>
                                </p:cTn>
                              </p:par>
                            </p:childTnLst>
                          </p:cTn>
                        </p:par>
                        <p:par>
                          <p:cTn id="101" fill="hold">
                            <p:stCondLst>
                              <p:cond delay="1000"/>
                            </p:stCondLst>
                            <p:childTnLst>
                              <p:par>
                                <p:cTn id="102" presetID="3" presetClass="entr" presetSubtype="0" fill="hold" grpId="0" nodeType="afterEffect">
                                  <p:stCondLst>
                                    <p:cond delay="0"/>
                                  </p:stCondLst>
                                  <p:childTnLst>
                                    <p:set>
                                      <p:cBhvr>
                                        <p:cTn id="103" dur="1" fill="hold">
                                          <p:stCondLst>
                                            <p:cond delay="499"/>
                                          </p:stCondLst>
                                        </p:cTn>
                                        <p:tgtEl>
                                          <p:spTgt spid="153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autoUpdateAnimBg="0"/>
      <p:bldP spid="15364" grpId="0" animBg="1" autoUpdateAnimBg="0"/>
      <p:bldP spid="15365" grpId="0" animBg="1" autoUpdateAnimBg="0"/>
      <p:bldP spid="15366" grpId="0" animBg="1"/>
      <p:bldP spid="15367" grpId="0" animBg="1"/>
      <p:bldP spid="15368" grpId="0" animBg="1"/>
      <p:bldP spid="15369" grpId="0" animBg="1" autoUpdateAnimBg="0"/>
      <p:bldP spid="15370" grpId="0" animBg="1" autoUpdateAnimBg="0"/>
      <p:bldP spid="15371" grpId="0" animBg="1" autoUpdateAnimBg="0"/>
      <p:bldP spid="15372" grpId="0" animBg="1"/>
      <p:bldP spid="15373" grpId="0" animBg="1"/>
      <p:bldP spid="15374" grpId="0" animBg="1"/>
      <p:bldP spid="15375" grpId="0" animBg="1"/>
      <p:bldP spid="15376" grpId="0" animBg="1" autoUpdateAnimBg="0"/>
      <p:bldP spid="15377" grpId="0" animBg="1"/>
      <p:bldP spid="15378" grpId="0" animBg="1" autoUpdateAnimBg="0"/>
      <p:bldP spid="15379" grpId="0" animBg="1"/>
      <p:bldP spid="15380" grpId="0" animBg="1"/>
      <p:bldP spid="15381" grpId="0" animBg="1"/>
      <p:bldP spid="15382" grpId="0" animBg="1" autoUpdateAnimBg="0"/>
      <p:bldP spid="15383" grpId="0" animBg="1" autoUpdateAnimBg="0"/>
      <p:bldP spid="15384" grpId="0" animBg="1" autoUpdateAnimBg="0"/>
      <p:bldP spid="15385" grpId="0" animBg="1" autoUpdateAnimBg="0"/>
      <p:bldP spid="15386" grpId="0" animBg="1"/>
      <p:bldP spid="15387" grpId="0" animBg="1"/>
      <p:bldP spid="15388" grpId="0" animBg="1"/>
      <p:bldP spid="1538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393" name="Group 2"/>
          <p:cNvGrpSpPr>
            <a:grpSpLocks/>
          </p:cNvGrpSpPr>
          <p:nvPr/>
        </p:nvGrpSpPr>
        <p:grpSpPr bwMode="auto">
          <a:xfrm>
            <a:off x="838200" y="1600200"/>
            <a:ext cx="5867400" cy="3048000"/>
            <a:chOff x="528" y="1008"/>
            <a:chExt cx="3696" cy="1920"/>
          </a:xfrm>
        </p:grpSpPr>
        <p:grpSp>
          <p:nvGrpSpPr>
            <p:cNvPr id="59406" name="Group 3"/>
            <p:cNvGrpSpPr>
              <a:grpSpLocks/>
            </p:cNvGrpSpPr>
            <p:nvPr/>
          </p:nvGrpSpPr>
          <p:grpSpPr bwMode="auto">
            <a:xfrm>
              <a:off x="528" y="1008"/>
              <a:ext cx="3696" cy="1920"/>
              <a:chOff x="528" y="1008"/>
              <a:chExt cx="3696" cy="1920"/>
            </a:xfrm>
          </p:grpSpPr>
          <p:sp>
            <p:nvSpPr>
              <p:cNvPr id="59412" name="Rectangle 4"/>
              <p:cNvSpPr>
                <a:spLocks noChangeArrowheads="1"/>
              </p:cNvSpPr>
              <p:nvPr/>
            </p:nvSpPr>
            <p:spPr bwMode="auto">
              <a:xfrm>
                <a:off x="1824" y="1440"/>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13" name="Rectangle 5"/>
              <p:cNvSpPr>
                <a:spLocks noChangeArrowheads="1"/>
              </p:cNvSpPr>
              <p:nvPr/>
            </p:nvSpPr>
            <p:spPr bwMode="auto">
              <a:xfrm>
                <a:off x="1104" y="1440"/>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14" name="Rectangle 6"/>
              <p:cNvSpPr>
                <a:spLocks noChangeArrowheads="1"/>
              </p:cNvSpPr>
              <p:nvPr/>
            </p:nvSpPr>
            <p:spPr bwMode="auto">
              <a:xfrm>
                <a:off x="1824" y="1872"/>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15" name="Rectangle 7"/>
              <p:cNvSpPr>
                <a:spLocks noChangeArrowheads="1"/>
              </p:cNvSpPr>
              <p:nvPr/>
            </p:nvSpPr>
            <p:spPr bwMode="auto">
              <a:xfrm>
                <a:off x="1104" y="1872"/>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16" name="Rectangle 8"/>
              <p:cNvSpPr>
                <a:spLocks noChangeArrowheads="1"/>
              </p:cNvSpPr>
              <p:nvPr/>
            </p:nvSpPr>
            <p:spPr bwMode="auto">
              <a:xfrm>
                <a:off x="2160" y="2304"/>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17" name="Rectangle 9"/>
              <p:cNvSpPr>
                <a:spLocks noChangeArrowheads="1"/>
              </p:cNvSpPr>
              <p:nvPr/>
            </p:nvSpPr>
            <p:spPr bwMode="auto">
              <a:xfrm>
                <a:off x="1488" y="2304"/>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18" name="Rectangle 10"/>
              <p:cNvSpPr>
                <a:spLocks noChangeArrowheads="1"/>
              </p:cNvSpPr>
              <p:nvPr/>
            </p:nvSpPr>
            <p:spPr bwMode="auto">
              <a:xfrm>
                <a:off x="816" y="2304"/>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19" name="Rectangle 11"/>
              <p:cNvSpPr>
                <a:spLocks noChangeArrowheads="1"/>
              </p:cNvSpPr>
              <p:nvPr/>
            </p:nvSpPr>
            <p:spPr bwMode="auto">
              <a:xfrm>
                <a:off x="2448" y="2736"/>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20" name="Rectangle 12"/>
              <p:cNvSpPr>
                <a:spLocks noChangeArrowheads="1"/>
              </p:cNvSpPr>
              <p:nvPr/>
            </p:nvSpPr>
            <p:spPr bwMode="auto">
              <a:xfrm>
                <a:off x="1824" y="2736"/>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21" name="Rectangle 13"/>
              <p:cNvSpPr>
                <a:spLocks noChangeArrowheads="1"/>
              </p:cNvSpPr>
              <p:nvPr/>
            </p:nvSpPr>
            <p:spPr bwMode="auto">
              <a:xfrm>
                <a:off x="1152" y="2736"/>
                <a:ext cx="528" cy="192"/>
              </a:xfrm>
              <a:prstGeom prst="rect">
                <a:avLst/>
              </a:prstGeom>
              <a:solidFill>
                <a:srgbClr val="00FF00"/>
              </a:solidFill>
              <a:ln w="9525">
                <a:solidFill>
                  <a:srgbClr val="339966"/>
                </a:solidFill>
                <a:miter lim="800000"/>
                <a:headEnd/>
                <a:tailEnd/>
              </a:ln>
            </p:spPr>
            <p:txBody>
              <a:bodyPr wrap="none" anchor="ctr"/>
              <a:lstStyle/>
              <a:p>
                <a:pPr algn="ctr"/>
                <a:endParaRPr lang="en-US">
                  <a:latin typeface="Calibri" pitchFamily="34" charset="0"/>
                  <a:cs typeface="Arial" charset="0"/>
                </a:endParaRPr>
              </a:p>
            </p:txBody>
          </p:sp>
          <p:sp>
            <p:nvSpPr>
              <p:cNvPr id="59422" name="Rectangle 14"/>
              <p:cNvSpPr>
                <a:spLocks noChangeArrowheads="1"/>
              </p:cNvSpPr>
              <p:nvPr/>
            </p:nvSpPr>
            <p:spPr bwMode="auto">
              <a:xfrm>
                <a:off x="528" y="2736"/>
                <a:ext cx="528" cy="192"/>
              </a:xfrm>
              <a:prstGeom prst="rect">
                <a:avLst/>
              </a:prstGeom>
              <a:solidFill>
                <a:srgbClr val="FFFF99">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23" name="Rectangle 15"/>
              <p:cNvSpPr>
                <a:spLocks noChangeArrowheads="1"/>
              </p:cNvSpPr>
              <p:nvPr/>
            </p:nvSpPr>
            <p:spPr bwMode="auto">
              <a:xfrm>
                <a:off x="1488" y="1008"/>
                <a:ext cx="528" cy="192"/>
              </a:xfrm>
              <a:prstGeom prst="rect">
                <a:avLst/>
              </a:prstGeom>
              <a:solidFill>
                <a:srgbClr val="FFFF00"/>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cxnSp>
            <p:nvCxnSpPr>
              <p:cNvPr id="59424" name="AutoShape 16"/>
              <p:cNvCxnSpPr>
                <a:cxnSpLocks noChangeShapeType="1"/>
                <a:stCxn id="59413" idx="0"/>
                <a:endCxn id="59423" idx="2"/>
              </p:cNvCxnSpPr>
              <p:nvPr/>
            </p:nvCxnSpPr>
            <p:spPr bwMode="auto">
              <a:xfrm flipV="1">
                <a:off x="1368" y="1200"/>
                <a:ext cx="384" cy="240"/>
              </a:xfrm>
              <a:prstGeom prst="straightConnector1">
                <a:avLst/>
              </a:prstGeom>
              <a:noFill/>
              <a:ln w="9525">
                <a:solidFill>
                  <a:schemeClr val="tx1"/>
                </a:solidFill>
                <a:round/>
                <a:headEnd/>
                <a:tailEnd type="triangle" w="med" len="med"/>
              </a:ln>
            </p:spPr>
          </p:cxnSp>
          <p:cxnSp>
            <p:nvCxnSpPr>
              <p:cNvPr id="59425" name="AutoShape 17"/>
              <p:cNvCxnSpPr>
                <a:cxnSpLocks noChangeShapeType="1"/>
                <a:stCxn id="59412" idx="0"/>
                <a:endCxn id="59423" idx="2"/>
              </p:cNvCxnSpPr>
              <p:nvPr/>
            </p:nvCxnSpPr>
            <p:spPr bwMode="auto">
              <a:xfrm flipH="1" flipV="1">
                <a:off x="1752" y="1200"/>
                <a:ext cx="336" cy="240"/>
              </a:xfrm>
              <a:prstGeom prst="straightConnector1">
                <a:avLst/>
              </a:prstGeom>
              <a:noFill/>
              <a:ln w="9525">
                <a:solidFill>
                  <a:schemeClr val="tx1"/>
                </a:solidFill>
                <a:round/>
                <a:headEnd/>
                <a:tailEnd type="triangle" w="med" len="med"/>
              </a:ln>
            </p:spPr>
          </p:cxnSp>
          <p:cxnSp>
            <p:nvCxnSpPr>
              <p:cNvPr id="59426" name="AutoShape 18"/>
              <p:cNvCxnSpPr>
                <a:cxnSpLocks noChangeShapeType="1"/>
                <a:stCxn id="59415" idx="0"/>
                <a:endCxn id="59413" idx="2"/>
              </p:cNvCxnSpPr>
              <p:nvPr/>
            </p:nvCxnSpPr>
            <p:spPr bwMode="auto">
              <a:xfrm flipV="1">
                <a:off x="1368" y="1632"/>
                <a:ext cx="0" cy="240"/>
              </a:xfrm>
              <a:prstGeom prst="straightConnector1">
                <a:avLst/>
              </a:prstGeom>
              <a:noFill/>
              <a:ln w="9525">
                <a:solidFill>
                  <a:schemeClr val="tx1"/>
                </a:solidFill>
                <a:round/>
                <a:headEnd/>
                <a:tailEnd type="triangle" w="med" len="med"/>
              </a:ln>
            </p:spPr>
          </p:cxnSp>
          <p:cxnSp>
            <p:nvCxnSpPr>
              <p:cNvPr id="59427" name="AutoShape 19"/>
              <p:cNvCxnSpPr>
                <a:cxnSpLocks noChangeShapeType="1"/>
                <a:stCxn id="59415" idx="0"/>
                <a:endCxn id="59412" idx="2"/>
              </p:cNvCxnSpPr>
              <p:nvPr/>
            </p:nvCxnSpPr>
            <p:spPr bwMode="auto">
              <a:xfrm flipV="1">
                <a:off x="1368" y="1632"/>
                <a:ext cx="720" cy="240"/>
              </a:xfrm>
              <a:prstGeom prst="straightConnector1">
                <a:avLst/>
              </a:prstGeom>
              <a:noFill/>
              <a:ln w="9525">
                <a:solidFill>
                  <a:schemeClr val="tx1"/>
                </a:solidFill>
                <a:round/>
                <a:headEnd/>
                <a:tailEnd type="triangle" w="med" len="med"/>
              </a:ln>
            </p:spPr>
          </p:cxnSp>
          <p:cxnSp>
            <p:nvCxnSpPr>
              <p:cNvPr id="59428" name="AutoShape 20"/>
              <p:cNvCxnSpPr>
                <a:cxnSpLocks noChangeShapeType="1"/>
                <a:stCxn id="59414" idx="0"/>
                <a:endCxn id="59412" idx="2"/>
              </p:cNvCxnSpPr>
              <p:nvPr/>
            </p:nvCxnSpPr>
            <p:spPr bwMode="auto">
              <a:xfrm flipV="1">
                <a:off x="2088" y="1632"/>
                <a:ext cx="0" cy="240"/>
              </a:xfrm>
              <a:prstGeom prst="straightConnector1">
                <a:avLst/>
              </a:prstGeom>
              <a:noFill/>
              <a:ln w="9525">
                <a:solidFill>
                  <a:schemeClr val="tx1"/>
                </a:solidFill>
                <a:round/>
                <a:headEnd/>
                <a:tailEnd type="triangle" w="med" len="med"/>
              </a:ln>
            </p:spPr>
          </p:cxnSp>
          <p:cxnSp>
            <p:nvCxnSpPr>
              <p:cNvPr id="59429" name="AutoShape 21"/>
              <p:cNvCxnSpPr>
                <a:cxnSpLocks noChangeShapeType="1"/>
                <a:stCxn id="59418" idx="0"/>
                <a:endCxn id="59415" idx="2"/>
              </p:cNvCxnSpPr>
              <p:nvPr/>
            </p:nvCxnSpPr>
            <p:spPr bwMode="auto">
              <a:xfrm flipV="1">
                <a:off x="1080" y="2064"/>
                <a:ext cx="288" cy="240"/>
              </a:xfrm>
              <a:prstGeom prst="straightConnector1">
                <a:avLst/>
              </a:prstGeom>
              <a:noFill/>
              <a:ln w="9525">
                <a:solidFill>
                  <a:schemeClr val="tx1"/>
                </a:solidFill>
                <a:round/>
                <a:headEnd/>
                <a:tailEnd type="triangle" w="med" len="med"/>
              </a:ln>
            </p:spPr>
          </p:cxnSp>
          <p:cxnSp>
            <p:nvCxnSpPr>
              <p:cNvPr id="59430" name="AutoShape 22"/>
              <p:cNvCxnSpPr>
                <a:cxnSpLocks noChangeShapeType="1"/>
                <a:stCxn id="59422" idx="0"/>
                <a:endCxn id="59418" idx="2"/>
              </p:cNvCxnSpPr>
              <p:nvPr/>
            </p:nvCxnSpPr>
            <p:spPr bwMode="auto">
              <a:xfrm flipV="1">
                <a:off x="792" y="2496"/>
                <a:ext cx="288" cy="240"/>
              </a:xfrm>
              <a:prstGeom prst="straightConnector1">
                <a:avLst/>
              </a:prstGeom>
              <a:noFill/>
              <a:ln w="9525">
                <a:solidFill>
                  <a:schemeClr val="tx1"/>
                </a:solidFill>
                <a:round/>
                <a:headEnd/>
                <a:tailEnd type="triangle" w="med" len="med"/>
              </a:ln>
            </p:spPr>
          </p:cxnSp>
          <p:cxnSp>
            <p:nvCxnSpPr>
              <p:cNvPr id="59431" name="AutoShape 23"/>
              <p:cNvCxnSpPr>
                <a:cxnSpLocks noChangeShapeType="1"/>
                <a:stCxn id="59421" idx="0"/>
                <a:endCxn id="59418" idx="2"/>
              </p:cNvCxnSpPr>
              <p:nvPr/>
            </p:nvCxnSpPr>
            <p:spPr bwMode="auto">
              <a:xfrm flipH="1" flipV="1">
                <a:off x="1080" y="2496"/>
                <a:ext cx="336" cy="240"/>
              </a:xfrm>
              <a:prstGeom prst="straightConnector1">
                <a:avLst/>
              </a:prstGeom>
              <a:noFill/>
              <a:ln w="9525">
                <a:solidFill>
                  <a:schemeClr val="tx1"/>
                </a:solidFill>
                <a:round/>
                <a:headEnd/>
                <a:tailEnd type="triangle" w="med" len="med"/>
              </a:ln>
            </p:spPr>
          </p:cxnSp>
          <p:sp>
            <p:nvSpPr>
              <p:cNvPr id="59432" name="Rectangle 24"/>
              <p:cNvSpPr>
                <a:spLocks noChangeArrowheads="1"/>
              </p:cNvSpPr>
              <p:nvPr/>
            </p:nvSpPr>
            <p:spPr bwMode="auto">
              <a:xfrm>
                <a:off x="2832" y="1008"/>
                <a:ext cx="528" cy="192"/>
              </a:xfrm>
              <a:prstGeom prst="rect">
                <a:avLst/>
              </a:prstGeom>
              <a:solidFill>
                <a:srgbClr val="00CCFF"/>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3" name="Rectangle 25"/>
              <p:cNvSpPr>
                <a:spLocks noChangeArrowheads="1"/>
              </p:cNvSpPr>
              <p:nvPr/>
            </p:nvSpPr>
            <p:spPr bwMode="auto">
              <a:xfrm>
                <a:off x="3696" y="2304"/>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4" name="Rectangle 26"/>
              <p:cNvSpPr>
                <a:spLocks noChangeArrowheads="1"/>
              </p:cNvSpPr>
              <p:nvPr/>
            </p:nvSpPr>
            <p:spPr bwMode="auto">
              <a:xfrm>
                <a:off x="2496" y="1440"/>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5" name="Rectangle 27"/>
              <p:cNvSpPr>
                <a:spLocks noChangeArrowheads="1"/>
              </p:cNvSpPr>
              <p:nvPr/>
            </p:nvSpPr>
            <p:spPr bwMode="auto">
              <a:xfrm>
                <a:off x="3120" y="1872"/>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6" name="Rectangle 28"/>
              <p:cNvSpPr>
                <a:spLocks noChangeArrowheads="1"/>
              </p:cNvSpPr>
              <p:nvPr/>
            </p:nvSpPr>
            <p:spPr bwMode="auto">
              <a:xfrm>
                <a:off x="2448" y="1872"/>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7" name="Rectangle 29"/>
              <p:cNvSpPr>
                <a:spLocks noChangeArrowheads="1"/>
              </p:cNvSpPr>
              <p:nvPr/>
            </p:nvSpPr>
            <p:spPr bwMode="auto">
              <a:xfrm>
                <a:off x="3072" y="2304"/>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8" name="Rectangle 30"/>
              <p:cNvSpPr>
                <a:spLocks noChangeArrowheads="1"/>
              </p:cNvSpPr>
              <p:nvPr/>
            </p:nvSpPr>
            <p:spPr bwMode="auto">
              <a:xfrm>
                <a:off x="3696" y="2736"/>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sp>
            <p:nvSpPr>
              <p:cNvPr id="59439" name="Rectangle 31"/>
              <p:cNvSpPr>
                <a:spLocks noChangeArrowheads="1"/>
              </p:cNvSpPr>
              <p:nvPr/>
            </p:nvSpPr>
            <p:spPr bwMode="auto">
              <a:xfrm>
                <a:off x="3072" y="2736"/>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cxnSp>
            <p:nvCxnSpPr>
              <p:cNvPr id="59440" name="AutoShape 32"/>
              <p:cNvCxnSpPr>
                <a:cxnSpLocks noChangeShapeType="1"/>
                <a:stCxn id="59436" idx="0"/>
                <a:endCxn id="59434" idx="2"/>
              </p:cNvCxnSpPr>
              <p:nvPr/>
            </p:nvCxnSpPr>
            <p:spPr bwMode="auto">
              <a:xfrm flipV="1">
                <a:off x="2712" y="1632"/>
                <a:ext cx="48" cy="240"/>
              </a:xfrm>
              <a:prstGeom prst="straightConnector1">
                <a:avLst/>
              </a:prstGeom>
              <a:noFill/>
              <a:ln w="9525">
                <a:solidFill>
                  <a:schemeClr val="tx1"/>
                </a:solidFill>
                <a:round/>
                <a:headEnd/>
                <a:tailEnd type="triangle" w="med" len="med"/>
              </a:ln>
            </p:spPr>
          </p:cxnSp>
          <p:cxnSp>
            <p:nvCxnSpPr>
              <p:cNvPr id="59441" name="AutoShape 33"/>
              <p:cNvCxnSpPr>
                <a:cxnSpLocks noChangeShapeType="1"/>
                <a:stCxn id="59435" idx="0"/>
                <a:endCxn id="59451" idx="2"/>
              </p:cNvCxnSpPr>
              <p:nvPr/>
            </p:nvCxnSpPr>
            <p:spPr bwMode="auto">
              <a:xfrm flipV="1">
                <a:off x="3384" y="1632"/>
                <a:ext cx="48" cy="240"/>
              </a:xfrm>
              <a:prstGeom prst="straightConnector1">
                <a:avLst/>
              </a:prstGeom>
              <a:noFill/>
              <a:ln w="9525">
                <a:solidFill>
                  <a:schemeClr val="tx1"/>
                </a:solidFill>
                <a:round/>
                <a:headEnd/>
                <a:tailEnd type="triangle" w="med" len="med"/>
              </a:ln>
            </p:spPr>
          </p:cxnSp>
          <p:cxnSp>
            <p:nvCxnSpPr>
              <p:cNvPr id="59442" name="AutoShape 34"/>
              <p:cNvCxnSpPr>
                <a:cxnSpLocks noChangeShapeType="1"/>
                <a:endCxn id="59434" idx="2"/>
              </p:cNvCxnSpPr>
              <p:nvPr/>
            </p:nvCxnSpPr>
            <p:spPr bwMode="auto">
              <a:xfrm flipV="1">
                <a:off x="2088" y="1632"/>
                <a:ext cx="672" cy="240"/>
              </a:xfrm>
              <a:prstGeom prst="straightConnector1">
                <a:avLst/>
              </a:prstGeom>
              <a:noFill/>
              <a:ln w="9525">
                <a:solidFill>
                  <a:schemeClr val="tx1"/>
                </a:solidFill>
                <a:round/>
                <a:headEnd/>
                <a:tailEnd type="triangle" w="med" len="med"/>
              </a:ln>
            </p:spPr>
          </p:cxnSp>
          <p:cxnSp>
            <p:nvCxnSpPr>
              <p:cNvPr id="59443" name="AutoShape 35"/>
              <p:cNvCxnSpPr>
                <a:cxnSpLocks noChangeShapeType="1"/>
                <a:stCxn id="59434" idx="0"/>
                <a:endCxn id="59432" idx="2"/>
              </p:cNvCxnSpPr>
              <p:nvPr/>
            </p:nvCxnSpPr>
            <p:spPr bwMode="auto">
              <a:xfrm flipV="1">
                <a:off x="2760" y="1200"/>
                <a:ext cx="336" cy="240"/>
              </a:xfrm>
              <a:prstGeom prst="straightConnector1">
                <a:avLst/>
              </a:prstGeom>
              <a:noFill/>
              <a:ln w="9525">
                <a:solidFill>
                  <a:schemeClr val="tx1"/>
                </a:solidFill>
                <a:round/>
                <a:headEnd/>
                <a:tailEnd type="triangle" w="med" len="med"/>
              </a:ln>
            </p:spPr>
          </p:cxnSp>
          <p:cxnSp>
            <p:nvCxnSpPr>
              <p:cNvPr id="59444" name="AutoShape 36"/>
              <p:cNvCxnSpPr>
                <a:cxnSpLocks noChangeShapeType="1"/>
              </p:cNvCxnSpPr>
              <p:nvPr/>
            </p:nvCxnSpPr>
            <p:spPr bwMode="auto">
              <a:xfrm flipV="1">
                <a:off x="1752" y="2064"/>
                <a:ext cx="336" cy="240"/>
              </a:xfrm>
              <a:prstGeom prst="straightConnector1">
                <a:avLst/>
              </a:prstGeom>
              <a:noFill/>
              <a:ln w="9525">
                <a:solidFill>
                  <a:schemeClr val="tx1"/>
                </a:solidFill>
                <a:round/>
                <a:headEnd/>
                <a:tailEnd type="triangle" w="med" len="med"/>
              </a:ln>
            </p:spPr>
          </p:cxnSp>
          <p:cxnSp>
            <p:nvCxnSpPr>
              <p:cNvPr id="59445" name="AutoShape 37"/>
              <p:cNvCxnSpPr>
                <a:cxnSpLocks noChangeShapeType="1"/>
              </p:cNvCxnSpPr>
              <p:nvPr/>
            </p:nvCxnSpPr>
            <p:spPr bwMode="auto">
              <a:xfrm flipH="1" flipV="1">
                <a:off x="2088" y="2064"/>
                <a:ext cx="336" cy="240"/>
              </a:xfrm>
              <a:prstGeom prst="straightConnector1">
                <a:avLst/>
              </a:prstGeom>
              <a:noFill/>
              <a:ln w="9525">
                <a:solidFill>
                  <a:schemeClr val="tx1"/>
                </a:solidFill>
                <a:round/>
                <a:headEnd/>
                <a:tailEnd type="triangle" w="med" len="med"/>
              </a:ln>
            </p:spPr>
          </p:cxnSp>
          <p:cxnSp>
            <p:nvCxnSpPr>
              <p:cNvPr id="59446" name="AutoShape 38"/>
              <p:cNvCxnSpPr>
                <a:cxnSpLocks noChangeShapeType="1"/>
                <a:endCxn id="59436" idx="2"/>
              </p:cNvCxnSpPr>
              <p:nvPr/>
            </p:nvCxnSpPr>
            <p:spPr bwMode="auto">
              <a:xfrm flipV="1">
                <a:off x="2424" y="2064"/>
                <a:ext cx="288" cy="240"/>
              </a:xfrm>
              <a:prstGeom prst="straightConnector1">
                <a:avLst/>
              </a:prstGeom>
              <a:noFill/>
              <a:ln w="9525">
                <a:solidFill>
                  <a:schemeClr val="tx1"/>
                </a:solidFill>
                <a:round/>
                <a:headEnd/>
                <a:tailEnd type="triangle" w="med" len="med"/>
              </a:ln>
            </p:spPr>
          </p:cxnSp>
          <p:cxnSp>
            <p:nvCxnSpPr>
              <p:cNvPr id="59447" name="AutoShape 39"/>
              <p:cNvCxnSpPr>
                <a:cxnSpLocks noChangeShapeType="1"/>
                <a:stCxn id="59451" idx="0"/>
                <a:endCxn id="59432" idx="2"/>
              </p:cNvCxnSpPr>
              <p:nvPr/>
            </p:nvCxnSpPr>
            <p:spPr bwMode="auto">
              <a:xfrm flipH="1" flipV="1">
                <a:off x="3096" y="1200"/>
                <a:ext cx="336" cy="240"/>
              </a:xfrm>
              <a:prstGeom prst="straightConnector1">
                <a:avLst/>
              </a:prstGeom>
              <a:noFill/>
              <a:ln w="9525">
                <a:solidFill>
                  <a:schemeClr val="tx1"/>
                </a:solidFill>
                <a:round/>
                <a:headEnd/>
                <a:tailEnd type="triangle" w="med" len="med"/>
              </a:ln>
            </p:spPr>
          </p:cxnSp>
          <p:cxnSp>
            <p:nvCxnSpPr>
              <p:cNvPr id="59448" name="AutoShape 40"/>
              <p:cNvCxnSpPr>
                <a:cxnSpLocks noChangeShapeType="1"/>
              </p:cNvCxnSpPr>
              <p:nvPr/>
            </p:nvCxnSpPr>
            <p:spPr bwMode="auto">
              <a:xfrm flipV="1">
                <a:off x="1416" y="2496"/>
                <a:ext cx="336" cy="240"/>
              </a:xfrm>
              <a:prstGeom prst="straightConnector1">
                <a:avLst/>
              </a:prstGeom>
              <a:noFill/>
              <a:ln w="9525">
                <a:solidFill>
                  <a:schemeClr val="tx1"/>
                </a:solidFill>
                <a:round/>
                <a:headEnd/>
                <a:tailEnd type="triangle" w="med" len="med"/>
              </a:ln>
            </p:spPr>
          </p:cxnSp>
          <p:cxnSp>
            <p:nvCxnSpPr>
              <p:cNvPr id="59449" name="AutoShape 41"/>
              <p:cNvCxnSpPr>
                <a:cxnSpLocks noChangeShapeType="1"/>
              </p:cNvCxnSpPr>
              <p:nvPr/>
            </p:nvCxnSpPr>
            <p:spPr bwMode="auto">
              <a:xfrm flipH="1" flipV="1">
                <a:off x="1752" y="2496"/>
                <a:ext cx="336" cy="240"/>
              </a:xfrm>
              <a:prstGeom prst="straightConnector1">
                <a:avLst/>
              </a:prstGeom>
              <a:noFill/>
              <a:ln w="9525">
                <a:solidFill>
                  <a:schemeClr val="tx1"/>
                </a:solidFill>
                <a:round/>
                <a:headEnd/>
                <a:tailEnd type="triangle" w="med" len="med"/>
              </a:ln>
            </p:spPr>
          </p:cxnSp>
          <p:cxnSp>
            <p:nvCxnSpPr>
              <p:cNvPr id="59450" name="AutoShape 42"/>
              <p:cNvCxnSpPr>
                <a:cxnSpLocks noChangeShapeType="1"/>
              </p:cNvCxnSpPr>
              <p:nvPr/>
            </p:nvCxnSpPr>
            <p:spPr bwMode="auto">
              <a:xfrm flipH="1" flipV="1">
                <a:off x="2424" y="2496"/>
                <a:ext cx="288" cy="240"/>
              </a:xfrm>
              <a:prstGeom prst="straightConnector1">
                <a:avLst/>
              </a:prstGeom>
              <a:noFill/>
              <a:ln w="9525">
                <a:solidFill>
                  <a:schemeClr val="tx1"/>
                </a:solidFill>
                <a:round/>
                <a:headEnd/>
                <a:tailEnd type="triangle" w="med" len="med"/>
              </a:ln>
            </p:spPr>
          </p:cxnSp>
          <p:sp>
            <p:nvSpPr>
              <p:cNvPr id="59451" name="Rectangle 43"/>
              <p:cNvSpPr>
                <a:spLocks noChangeArrowheads="1"/>
              </p:cNvSpPr>
              <p:nvPr/>
            </p:nvSpPr>
            <p:spPr bwMode="auto">
              <a:xfrm>
                <a:off x="3168" y="1440"/>
                <a:ext cx="528" cy="192"/>
              </a:xfrm>
              <a:prstGeom prst="rect">
                <a:avLst/>
              </a:prstGeom>
              <a:solidFill>
                <a:srgbClr val="CCFFFF">
                  <a:alpha val="50195"/>
                </a:srgbClr>
              </a:solidFill>
              <a:ln w="9525">
                <a:solidFill>
                  <a:schemeClr val="tx1"/>
                </a:solidFill>
                <a:miter lim="800000"/>
                <a:headEnd/>
                <a:tailEnd/>
              </a:ln>
            </p:spPr>
            <p:txBody>
              <a:bodyPr wrap="none" anchor="ctr"/>
              <a:lstStyle/>
              <a:p>
                <a:pPr algn="ctr"/>
                <a:endParaRPr lang="en-US">
                  <a:latin typeface="Calibri" pitchFamily="34" charset="0"/>
                  <a:cs typeface="Arial" charset="0"/>
                </a:endParaRPr>
              </a:p>
            </p:txBody>
          </p:sp>
          <p:cxnSp>
            <p:nvCxnSpPr>
              <p:cNvPr id="59452" name="AutoShape 44"/>
              <p:cNvCxnSpPr>
                <a:cxnSpLocks noChangeShapeType="1"/>
                <a:endCxn id="59437" idx="2"/>
              </p:cNvCxnSpPr>
              <p:nvPr/>
            </p:nvCxnSpPr>
            <p:spPr bwMode="auto">
              <a:xfrm flipV="1">
                <a:off x="2712" y="2496"/>
                <a:ext cx="624" cy="240"/>
              </a:xfrm>
              <a:prstGeom prst="straightConnector1">
                <a:avLst/>
              </a:prstGeom>
              <a:noFill/>
              <a:ln w="9525">
                <a:solidFill>
                  <a:schemeClr val="tx1"/>
                </a:solidFill>
                <a:round/>
                <a:headEnd/>
                <a:tailEnd type="triangle" w="med" len="med"/>
              </a:ln>
            </p:spPr>
          </p:cxnSp>
          <p:cxnSp>
            <p:nvCxnSpPr>
              <p:cNvPr id="59453" name="AutoShape 45"/>
              <p:cNvCxnSpPr>
                <a:cxnSpLocks noChangeShapeType="1"/>
                <a:stCxn id="59439" idx="0"/>
                <a:endCxn id="59437" idx="2"/>
              </p:cNvCxnSpPr>
              <p:nvPr/>
            </p:nvCxnSpPr>
            <p:spPr bwMode="auto">
              <a:xfrm flipV="1">
                <a:off x="3336" y="2496"/>
                <a:ext cx="0" cy="240"/>
              </a:xfrm>
              <a:prstGeom prst="straightConnector1">
                <a:avLst/>
              </a:prstGeom>
              <a:noFill/>
              <a:ln w="9525">
                <a:solidFill>
                  <a:schemeClr val="tx1"/>
                </a:solidFill>
                <a:round/>
                <a:headEnd/>
                <a:tailEnd type="triangle" w="med" len="med"/>
              </a:ln>
            </p:spPr>
          </p:cxnSp>
          <p:cxnSp>
            <p:nvCxnSpPr>
              <p:cNvPr id="59454" name="AutoShape 46"/>
              <p:cNvCxnSpPr>
                <a:cxnSpLocks noChangeShapeType="1"/>
                <a:stCxn id="59438" idx="0"/>
                <a:endCxn id="59433" idx="2"/>
              </p:cNvCxnSpPr>
              <p:nvPr/>
            </p:nvCxnSpPr>
            <p:spPr bwMode="auto">
              <a:xfrm flipV="1">
                <a:off x="3960" y="2496"/>
                <a:ext cx="0" cy="240"/>
              </a:xfrm>
              <a:prstGeom prst="straightConnector1">
                <a:avLst/>
              </a:prstGeom>
              <a:noFill/>
              <a:ln w="9525">
                <a:solidFill>
                  <a:schemeClr val="tx1"/>
                </a:solidFill>
                <a:round/>
                <a:headEnd/>
                <a:tailEnd type="triangle" w="med" len="med"/>
              </a:ln>
            </p:spPr>
          </p:cxnSp>
          <p:cxnSp>
            <p:nvCxnSpPr>
              <p:cNvPr id="59455" name="AutoShape 47"/>
              <p:cNvCxnSpPr>
                <a:cxnSpLocks noChangeShapeType="1"/>
                <a:stCxn id="59433" idx="0"/>
                <a:endCxn id="59435" idx="2"/>
              </p:cNvCxnSpPr>
              <p:nvPr/>
            </p:nvCxnSpPr>
            <p:spPr bwMode="auto">
              <a:xfrm flipH="1" flipV="1">
                <a:off x="3384" y="2064"/>
                <a:ext cx="576" cy="240"/>
              </a:xfrm>
              <a:prstGeom prst="straightConnector1">
                <a:avLst/>
              </a:prstGeom>
              <a:noFill/>
              <a:ln w="9525">
                <a:solidFill>
                  <a:schemeClr val="tx1"/>
                </a:solidFill>
                <a:round/>
                <a:headEnd/>
                <a:tailEnd type="triangle" w="med" len="med"/>
              </a:ln>
            </p:spPr>
          </p:cxnSp>
          <p:cxnSp>
            <p:nvCxnSpPr>
              <p:cNvPr id="59456" name="AutoShape 48"/>
              <p:cNvCxnSpPr>
                <a:cxnSpLocks noChangeShapeType="1"/>
                <a:stCxn id="59437" idx="0"/>
                <a:endCxn id="59435" idx="2"/>
              </p:cNvCxnSpPr>
              <p:nvPr/>
            </p:nvCxnSpPr>
            <p:spPr bwMode="auto">
              <a:xfrm flipV="1">
                <a:off x="3336" y="2064"/>
                <a:ext cx="48" cy="240"/>
              </a:xfrm>
              <a:prstGeom prst="straightConnector1">
                <a:avLst/>
              </a:prstGeom>
              <a:noFill/>
              <a:ln w="9525">
                <a:solidFill>
                  <a:schemeClr val="tx1"/>
                </a:solidFill>
                <a:round/>
                <a:headEnd/>
                <a:tailEnd type="triangle" w="med" len="med"/>
              </a:ln>
            </p:spPr>
          </p:cxnSp>
        </p:grpSp>
        <p:cxnSp>
          <p:nvCxnSpPr>
            <p:cNvPr id="59407" name="AutoShape 49"/>
            <p:cNvCxnSpPr>
              <a:cxnSpLocks noChangeShapeType="1"/>
              <a:stCxn id="59417" idx="0"/>
              <a:endCxn id="59414" idx="2"/>
            </p:cNvCxnSpPr>
            <p:nvPr/>
          </p:nvCxnSpPr>
          <p:spPr bwMode="auto">
            <a:xfrm flipV="1">
              <a:off x="1752" y="2064"/>
              <a:ext cx="336" cy="240"/>
            </a:xfrm>
            <a:prstGeom prst="straightConnector1">
              <a:avLst/>
            </a:prstGeom>
            <a:noFill/>
            <a:ln w="9525">
              <a:solidFill>
                <a:schemeClr val="tx1"/>
              </a:solidFill>
              <a:round/>
              <a:headEnd/>
              <a:tailEnd type="triangle" w="med" len="med"/>
            </a:ln>
          </p:spPr>
        </p:cxnSp>
        <p:cxnSp>
          <p:nvCxnSpPr>
            <p:cNvPr id="59408" name="AutoShape 50"/>
            <p:cNvCxnSpPr>
              <a:cxnSpLocks noChangeShapeType="1"/>
              <a:stCxn id="59416" idx="0"/>
              <a:endCxn id="59414" idx="2"/>
            </p:cNvCxnSpPr>
            <p:nvPr/>
          </p:nvCxnSpPr>
          <p:spPr bwMode="auto">
            <a:xfrm flipH="1" flipV="1">
              <a:off x="2088" y="2064"/>
              <a:ext cx="336" cy="240"/>
            </a:xfrm>
            <a:prstGeom prst="straightConnector1">
              <a:avLst/>
            </a:prstGeom>
            <a:noFill/>
            <a:ln w="9525">
              <a:solidFill>
                <a:schemeClr val="tx1"/>
              </a:solidFill>
              <a:round/>
              <a:headEnd/>
              <a:tailEnd type="triangle" w="med" len="med"/>
            </a:ln>
          </p:spPr>
        </p:cxnSp>
        <p:cxnSp>
          <p:nvCxnSpPr>
            <p:cNvPr id="59409" name="AutoShape 51"/>
            <p:cNvCxnSpPr>
              <a:cxnSpLocks noChangeShapeType="1"/>
              <a:stCxn id="59421" idx="0"/>
              <a:endCxn id="59417" idx="2"/>
            </p:cNvCxnSpPr>
            <p:nvPr/>
          </p:nvCxnSpPr>
          <p:spPr bwMode="auto">
            <a:xfrm flipV="1">
              <a:off x="1416" y="2496"/>
              <a:ext cx="336" cy="240"/>
            </a:xfrm>
            <a:prstGeom prst="straightConnector1">
              <a:avLst/>
            </a:prstGeom>
            <a:noFill/>
            <a:ln w="9525">
              <a:solidFill>
                <a:schemeClr val="tx1"/>
              </a:solidFill>
              <a:round/>
              <a:headEnd/>
              <a:tailEnd type="triangle" w="med" len="med"/>
            </a:ln>
          </p:spPr>
        </p:cxnSp>
        <p:cxnSp>
          <p:nvCxnSpPr>
            <p:cNvPr id="59410" name="AutoShape 52"/>
            <p:cNvCxnSpPr>
              <a:cxnSpLocks noChangeShapeType="1"/>
              <a:stCxn id="59420" idx="0"/>
              <a:endCxn id="59417" idx="2"/>
            </p:cNvCxnSpPr>
            <p:nvPr/>
          </p:nvCxnSpPr>
          <p:spPr bwMode="auto">
            <a:xfrm flipH="1" flipV="1">
              <a:off x="1752" y="2496"/>
              <a:ext cx="336" cy="240"/>
            </a:xfrm>
            <a:prstGeom prst="straightConnector1">
              <a:avLst/>
            </a:prstGeom>
            <a:noFill/>
            <a:ln w="9525">
              <a:solidFill>
                <a:schemeClr val="tx1"/>
              </a:solidFill>
              <a:round/>
              <a:headEnd/>
              <a:tailEnd type="triangle" w="med" len="med"/>
            </a:ln>
          </p:spPr>
        </p:cxnSp>
        <p:cxnSp>
          <p:nvCxnSpPr>
            <p:cNvPr id="59411" name="AutoShape 53"/>
            <p:cNvCxnSpPr>
              <a:cxnSpLocks noChangeShapeType="1"/>
              <a:stCxn id="59419" idx="0"/>
              <a:endCxn id="59416" idx="2"/>
            </p:cNvCxnSpPr>
            <p:nvPr/>
          </p:nvCxnSpPr>
          <p:spPr bwMode="auto">
            <a:xfrm flipH="1" flipV="1">
              <a:off x="2424" y="2496"/>
              <a:ext cx="288" cy="240"/>
            </a:xfrm>
            <a:prstGeom prst="straightConnector1">
              <a:avLst/>
            </a:prstGeom>
            <a:noFill/>
            <a:ln w="9525">
              <a:solidFill>
                <a:schemeClr val="tx1"/>
              </a:solidFill>
              <a:round/>
              <a:headEnd/>
              <a:tailEnd type="triangle" w="med" len="med"/>
            </a:ln>
          </p:spPr>
        </p:cxnSp>
      </p:grpSp>
      <p:grpSp>
        <p:nvGrpSpPr>
          <p:cNvPr id="59394" name="Group 54"/>
          <p:cNvGrpSpPr>
            <a:grpSpLocks/>
          </p:cNvGrpSpPr>
          <p:nvPr/>
        </p:nvGrpSpPr>
        <p:grpSpPr bwMode="auto">
          <a:xfrm>
            <a:off x="6858000" y="2286000"/>
            <a:ext cx="1828800" cy="2362200"/>
            <a:chOff x="4320" y="1440"/>
            <a:chExt cx="1152" cy="1488"/>
          </a:xfrm>
        </p:grpSpPr>
        <p:sp>
          <p:nvSpPr>
            <p:cNvPr id="59403" name="Rectangle 55"/>
            <p:cNvSpPr>
              <a:spLocks noChangeArrowheads="1"/>
            </p:cNvSpPr>
            <p:nvPr/>
          </p:nvSpPr>
          <p:spPr bwMode="auto">
            <a:xfrm>
              <a:off x="4320" y="1440"/>
              <a:ext cx="1104" cy="192"/>
            </a:xfrm>
            <a:prstGeom prst="rect">
              <a:avLst/>
            </a:prstGeom>
            <a:noFill/>
            <a:ln w="9525">
              <a:noFill/>
              <a:miter lim="800000"/>
              <a:headEnd/>
              <a:tailEnd/>
            </a:ln>
          </p:spPr>
          <p:txBody>
            <a:bodyPr wrap="none" anchor="ctr"/>
            <a:lstStyle/>
            <a:p>
              <a:pPr algn="ctr"/>
              <a:r>
                <a:rPr lang="en-US" sz="1600" b="1">
                  <a:latin typeface="Times New Roman" pitchFamily="18" charset="0"/>
                  <a:cs typeface="Arial" charset="0"/>
                </a:rPr>
                <a:t>Immediate Causes</a:t>
              </a:r>
            </a:p>
          </p:txBody>
        </p:sp>
        <p:sp>
          <p:nvSpPr>
            <p:cNvPr id="59404" name="Rectangle 56"/>
            <p:cNvSpPr>
              <a:spLocks noChangeArrowheads="1"/>
            </p:cNvSpPr>
            <p:nvPr/>
          </p:nvSpPr>
          <p:spPr bwMode="auto">
            <a:xfrm>
              <a:off x="4320" y="1968"/>
              <a:ext cx="1104" cy="192"/>
            </a:xfrm>
            <a:prstGeom prst="rect">
              <a:avLst/>
            </a:prstGeom>
            <a:noFill/>
            <a:ln w="9525">
              <a:noFill/>
              <a:miter lim="800000"/>
              <a:headEnd/>
              <a:tailEnd/>
            </a:ln>
          </p:spPr>
          <p:txBody>
            <a:bodyPr wrap="none" anchor="ctr"/>
            <a:lstStyle/>
            <a:p>
              <a:pPr algn="ctr"/>
              <a:r>
                <a:rPr lang="en-US" sz="1600" b="1">
                  <a:latin typeface="Times New Roman" pitchFamily="18" charset="0"/>
                  <a:cs typeface="Arial" charset="0"/>
                </a:rPr>
                <a:t>Underlying Causes</a:t>
              </a:r>
            </a:p>
          </p:txBody>
        </p:sp>
        <p:sp>
          <p:nvSpPr>
            <p:cNvPr id="59405" name="Rectangle 57"/>
            <p:cNvSpPr>
              <a:spLocks noChangeArrowheads="1"/>
            </p:cNvSpPr>
            <p:nvPr/>
          </p:nvSpPr>
          <p:spPr bwMode="auto">
            <a:xfrm>
              <a:off x="4368" y="2736"/>
              <a:ext cx="1104" cy="192"/>
            </a:xfrm>
            <a:prstGeom prst="rect">
              <a:avLst/>
            </a:prstGeom>
            <a:noFill/>
            <a:ln w="9525">
              <a:noFill/>
              <a:miter lim="800000"/>
              <a:headEnd/>
              <a:tailEnd/>
            </a:ln>
          </p:spPr>
          <p:txBody>
            <a:bodyPr wrap="none" anchor="ctr"/>
            <a:lstStyle/>
            <a:p>
              <a:pPr algn="ctr"/>
              <a:r>
                <a:rPr lang="en-US" sz="1600" b="1">
                  <a:latin typeface="Times New Roman" pitchFamily="18" charset="0"/>
                  <a:cs typeface="Arial" charset="0"/>
                </a:rPr>
                <a:t>Root Causes</a:t>
              </a:r>
            </a:p>
          </p:txBody>
        </p:sp>
      </p:grpSp>
      <p:sp>
        <p:nvSpPr>
          <p:cNvPr id="59395" name="Rectangle 58"/>
          <p:cNvSpPr>
            <a:spLocks noChangeArrowheads="1"/>
          </p:cNvSpPr>
          <p:nvPr/>
        </p:nvSpPr>
        <p:spPr bwMode="auto">
          <a:xfrm>
            <a:off x="1403350" y="908050"/>
            <a:ext cx="2827338" cy="381000"/>
          </a:xfrm>
          <a:prstGeom prst="rect">
            <a:avLst/>
          </a:prstGeom>
          <a:solidFill>
            <a:schemeClr val="accent1"/>
          </a:solidFill>
          <a:ln w="9525">
            <a:solidFill>
              <a:schemeClr val="tx1"/>
            </a:solidFill>
            <a:miter lim="800000"/>
            <a:headEnd/>
            <a:tailEnd/>
          </a:ln>
        </p:spPr>
        <p:txBody>
          <a:bodyPr wrap="none" anchor="ctr"/>
          <a:lstStyle/>
          <a:p>
            <a:pPr algn="ctr"/>
            <a:r>
              <a:rPr lang="en-US" sz="2000">
                <a:latin typeface="Times New Roman" pitchFamily="18" charset="0"/>
                <a:cs typeface="Arial" charset="0"/>
              </a:rPr>
              <a:t>Problem 1: HIV/AIDS</a:t>
            </a:r>
          </a:p>
        </p:txBody>
      </p:sp>
      <p:sp>
        <p:nvSpPr>
          <p:cNvPr id="59396" name="Rectangle 59"/>
          <p:cNvSpPr>
            <a:spLocks noChangeArrowheads="1"/>
          </p:cNvSpPr>
          <p:nvPr/>
        </p:nvSpPr>
        <p:spPr bwMode="auto">
          <a:xfrm>
            <a:off x="4643438" y="908050"/>
            <a:ext cx="2971800" cy="381000"/>
          </a:xfrm>
          <a:prstGeom prst="rect">
            <a:avLst/>
          </a:prstGeom>
          <a:solidFill>
            <a:schemeClr val="accent1"/>
          </a:solidFill>
          <a:ln w="9525">
            <a:solidFill>
              <a:schemeClr val="tx1"/>
            </a:solidFill>
            <a:miter lim="800000"/>
            <a:headEnd/>
            <a:tailEnd/>
          </a:ln>
        </p:spPr>
        <p:txBody>
          <a:bodyPr wrap="none" anchor="ctr"/>
          <a:lstStyle/>
          <a:p>
            <a:pPr algn="ctr"/>
            <a:r>
              <a:rPr lang="en-US" sz="2000">
                <a:latin typeface="Times New Roman" pitchFamily="18" charset="0"/>
                <a:cs typeface="Arial" charset="0"/>
              </a:rPr>
              <a:t>Problem 2: Girl’s Education</a:t>
            </a:r>
          </a:p>
        </p:txBody>
      </p:sp>
      <p:grpSp>
        <p:nvGrpSpPr>
          <p:cNvPr id="5" name="Group 60"/>
          <p:cNvGrpSpPr>
            <a:grpSpLocks/>
          </p:cNvGrpSpPr>
          <p:nvPr/>
        </p:nvGrpSpPr>
        <p:grpSpPr bwMode="auto">
          <a:xfrm>
            <a:off x="1447800" y="2438400"/>
            <a:ext cx="3581400" cy="3276600"/>
            <a:chOff x="912" y="1536"/>
            <a:chExt cx="2256" cy="2064"/>
          </a:xfrm>
        </p:grpSpPr>
        <p:grpSp>
          <p:nvGrpSpPr>
            <p:cNvPr id="59398" name="Group 61"/>
            <p:cNvGrpSpPr>
              <a:grpSpLocks/>
            </p:cNvGrpSpPr>
            <p:nvPr/>
          </p:nvGrpSpPr>
          <p:grpSpPr bwMode="auto">
            <a:xfrm>
              <a:off x="912" y="1536"/>
              <a:ext cx="2256" cy="1440"/>
              <a:chOff x="912" y="1536"/>
              <a:chExt cx="2256" cy="1440"/>
            </a:xfrm>
          </p:grpSpPr>
          <p:sp>
            <p:nvSpPr>
              <p:cNvPr id="59400" name="Line 62"/>
              <p:cNvSpPr>
                <a:spLocks noChangeShapeType="1"/>
              </p:cNvSpPr>
              <p:nvPr/>
            </p:nvSpPr>
            <p:spPr bwMode="auto">
              <a:xfrm flipH="1">
                <a:off x="912" y="1536"/>
                <a:ext cx="1200" cy="1440"/>
              </a:xfrm>
              <a:prstGeom prst="line">
                <a:avLst/>
              </a:prstGeom>
              <a:noFill/>
              <a:ln w="76200">
                <a:solidFill>
                  <a:schemeClr val="tx1"/>
                </a:solidFill>
                <a:round/>
                <a:headEnd/>
                <a:tailEnd/>
              </a:ln>
            </p:spPr>
            <p:txBody>
              <a:bodyPr/>
              <a:lstStyle/>
              <a:p>
                <a:endParaRPr lang="en-US"/>
              </a:p>
            </p:txBody>
          </p:sp>
          <p:sp>
            <p:nvSpPr>
              <p:cNvPr id="59401" name="Line 63"/>
              <p:cNvSpPr>
                <a:spLocks noChangeShapeType="1"/>
              </p:cNvSpPr>
              <p:nvPr/>
            </p:nvSpPr>
            <p:spPr bwMode="auto">
              <a:xfrm>
                <a:off x="960" y="2976"/>
                <a:ext cx="2208" cy="0"/>
              </a:xfrm>
              <a:prstGeom prst="line">
                <a:avLst/>
              </a:prstGeom>
              <a:noFill/>
              <a:ln w="76200">
                <a:solidFill>
                  <a:schemeClr val="tx1"/>
                </a:solidFill>
                <a:round/>
                <a:headEnd/>
                <a:tailEnd/>
              </a:ln>
            </p:spPr>
            <p:txBody>
              <a:bodyPr/>
              <a:lstStyle/>
              <a:p>
                <a:endParaRPr lang="en-US"/>
              </a:p>
            </p:txBody>
          </p:sp>
          <p:sp>
            <p:nvSpPr>
              <p:cNvPr id="59402" name="Line 64"/>
              <p:cNvSpPr>
                <a:spLocks noChangeShapeType="1"/>
              </p:cNvSpPr>
              <p:nvPr/>
            </p:nvSpPr>
            <p:spPr bwMode="auto">
              <a:xfrm>
                <a:off x="2112" y="1536"/>
                <a:ext cx="1056" cy="1440"/>
              </a:xfrm>
              <a:prstGeom prst="line">
                <a:avLst/>
              </a:prstGeom>
              <a:noFill/>
              <a:ln w="76200">
                <a:solidFill>
                  <a:schemeClr val="tx1"/>
                </a:solidFill>
                <a:round/>
                <a:headEnd/>
                <a:tailEnd/>
              </a:ln>
            </p:spPr>
            <p:txBody>
              <a:bodyPr/>
              <a:lstStyle/>
              <a:p>
                <a:endParaRPr lang="en-US"/>
              </a:p>
            </p:txBody>
          </p:sp>
        </p:grpSp>
        <p:sp>
          <p:nvSpPr>
            <p:cNvPr id="59399" name="Rectangle 65"/>
            <p:cNvSpPr>
              <a:spLocks noChangeArrowheads="1"/>
            </p:cNvSpPr>
            <p:nvPr/>
          </p:nvSpPr>
          <p:spPr bwMode="auto">
            <a:xfrm>
              <a:off x="1008" y="3120"/>
              <a:ext cx="2112" cy="480"/>
            </a:xfrm>
            <a:prstGeom prst="rect">
              <a:avLst/>
            </a:prstGeom>
            <a:solidFill>
              <a:srgbClr val="00FF00"/>
            </a:solidFill>
            <a:ln w="9525">
              <a:solidFill>
                <a:srgbClr val="008000"/>
              </a:solidFill>
              <a:miter lim="800000"/>
              <a:headEnd/>
              <a:tailEnd/>
            </a:ln>
          </p:spPr>
          <p:txBody>
            <a:bodyPr wrap="none" anchor="ctr"/>
            <a:lstStyle/>
            <a:p>
              <a:pPr algn="ctr"/>
              <a:r>
                <a:rPr lang="en-US" sz="2000">
                  <a:latin typeface="Times New Roman" pitchFamily="18" charset="0"/>
                  <a:cs typeface="Arial" charset="0"/>
                </a:rPr>
                <a:t>Core Problem Area</a:t>
              </a:r>
            </a:p>
            <a:p>
              <a:pPr algn="ctr"/>
              <a:r>
                <a:rPr lang="en-US" sz="2000">
                  <a:latin typeface="Times New Roman" pitchFamily="18" charset="0"/>
                  <a:cs typeface="Arial" charset="0"/>
                </a:rPr>
                <a:t>Gender Discrimination</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3"/>
          <p:cNvSpPr>
            <a:spLocks noGrp="1" noChangeArrowheads="1"/>
          </p:cNvSpPr>
          <p:nvPr>
            <p:ph type="body" idx="4294967295"/>
          </p:nvPr>
        </p:nvSpPr>
        <p:spPr>
          <a:xfrm>
            <a:off x="609600" y="1905000"/>
            <a:ext cx="7634288" cy="4953000"/>
          </a:xfrm>
        </p:spPr>
        <p:txBody>
          <a:bodyPr/>
          <a:lstStyle/>
          <a:p>
            <a:pPr eaLnBrk="1" hangingPunct="1">
              <a:lnSpc>
                <a:spcPct val="90000"/>
              </a:lnSpc>
              <a:buFont typeface="Wingdings" pitchFamily="2" charset="2"/>
              <a:buNone/>
            </a:pPr>
            <a:r>
              <a:rPr lang="en-US" sz="2400" dirty="0" smtClean="0"/>
              <a:t>Using the information from the case study and the identified development challenge: </a:t>
            </a:r>
          </a:p>
          <a:p>
            <a:pPr eaLnBrk="1" hangingPunct="1">
              <a:lnSpc>
                <a:spcPct val="90000"/>
              </a:lnSpc>
              <a:buFont typeface="Wingdings" pitchFamily="2" charset="2"/>
              <a:buNone/>
            </a:pPr>
            <a:endParaRPr lang="en-US" sz="2400" dirty="0" smtClean="0"/>
          </a:p>
          <a:p>
            <a:pPr eaLnBrk="1" hangingPunct="1">
              <a:lnSpc>
                <a:spcPct val="90000"/>
              </a:lnSpc>
              <a:buFont typeface="Wingdings" pitchFamily="2" charset="2"/>
              <a:buChar char="§"/>
            </a:pPr>
            <a:r>
              <a:rPr lang="en-US" sz="2400" dirty="0" smtClean="0"/>
              <a:t>Formulate the problem in terms of what is happening, to whom and where – write it on a card</a:t>
            </a:r>
            <a:r>
              <a:rPr lang="en-GB" sz="2400" dirty="0" smtClean="0"/>
              <a:t> </a:t>
            </a:r>
          </a:p>
          <a:p>
            <a:pPr eaLnBrk="1" hangingPunct="1">
              <a:lnSpc>
                <a:spcPct val="90000"/>
              </a:lnSpc>
              <a:buFont typeface="Wingdings" pitchFamily="2" charset="2"/>
              <a:buNone/>
            </a:pPr>
            <a:endParaRPr lang="en-GB" sz="2400" dirty="0" smtClean="0"/>
          </a:p>
          <a:p>
            <a:pPr eaLnBrk="1" hangingPunct="1">
              <a:lnSpc>
                <a:spcPct val="90000"/>
              </a:lnSpc>
              <a:buFont typeface="Wingdings" pitchFamily="2" charset="2"/>
              <a:buChar char="§"/>
            </a:pPr>
            <a:r>
              <a:rPr lang="en-GB" sz="2400" dirty="0" smtClean="0"/>
              <a:t>Discuss and identify the immediate, underlying and root causes</a:t>
            </a:r>
          </a:p>
          <a:p>
            <a:pPr eaLnBrk="1" hangingPunct="1">
              <a:lnSpc>
                <a:spcPct val="90000"/>
              </a:lnSpc>
              <a:buFont typeface="Wingdings" pitchFamily="2" charset="2"/>
              <a:buChar char="§"/>
            </a:pPr>
            <a:endParaRPr lang="en-GB" sz="2400" dirty="0" smtClean="0"/>
          </a:p>
          <a:p>
            <a:pPr eaLnBrk="1" hangingPunct="1">
              <a:lnSpc>
                <a:spcPct val="90000"/>
              </a:lnSpc>
              <a:buFont typeface="Wingdings" pitchFamily="2" charset="2"/>
              <a:buChar char="§"/>
            </a:pPr>
            <a:r>
              <a:rPr lang="en-GB" sz="2400" dirty="0" smtClean="0"/>
              <a:t>Build a problem tree</a:t>
            </a:r>
          </a:p>
          <a:p>
            <a:pPr eaLnBrk="1" hangingPunct="1">
              <a:lnSpc>
                <a:spcPct val="90000"/>
              </a:lnSpc>
              <a:buFont typeface="Wingdings" pitchFamily="2" charset="2"/>
              <a:buChar char="§"/>
            </a:pPr>
            <a:endParaRPr lang="en-GB" sz="2400" dirty="0" smtClean="0"/>
          </a:p>
          <a:p>
            <a:pPr eaLnBrk="1" hangingPunct="1">
              <a:lnSpc>
                <a:spcPct val="90000"/>
              </a:lnSpc>
              <a:buFont typeface="Wingdings" pitchFamily="2" charset="2"/>
              <a:buChar char="§"/>
            </a:pPr>
            <a:r>
              <a:rPr lang="en-GB" sz="2400" dirty="0" smtClean="0"/>
              <a:t>Use the problem tree to identify the rights standards and principles that are </a:t>
            </a:r>
            <a:r>
              <a:rPr lang="en-GB" sz="2400" smtClean="0"/>
              <a:t>at stake</a:t>
            </a:r>
            <a:endParaRPr lang="en-GB" sz="2400" dirty="0" smtClean="0"/>
          </a:p>
          <a:p>
            <a:pPr eaLnBrk="1" hangingPunct="1">
              <a:lnSpc>
                <a:spcPct val="90000"/>
              </a:lnSpc>
              <a:buFont typeface="Wingdings" pitchFamily="2" charset="2"/>
              <a:buNone/>
            </a:pPr>
            <a:endParaRPr lang="en-GB" sz="2400" dirty="0" smtClean="0"/>
          </a:p>
        </p:txBody>
      </p:sp>
      <p:sp>
        <p:nvSpPr>
          <p:cNvPr id="221187" name="Rectangle 3"/>
          <p:cNvSpPr>
            <a:spLocks noChangeArrowheads="1"/>
          </p:cNvSpPr>
          <p:nvPr/>
        </p:nvSpPr>
        <p:spPr bwMode="auto">
          <a:xfrm>
            <a:off x="1763713" y="228600"/>
            <a:ext cx="6999287" cy="1219200"/>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n-US" sz="4000">
                <a:latin typeface="Calibri" pitchFamily="34" charset="0"/>
              </a:rPr>
              <a:t>Group Work: </a:t>
            </a:r>
            <a:br>
              <a:rPr lang="en-US" sz="4000">
                <a:latin typeface="Calibri" pitchFamily="34" charset="0"/>
              </a:rPr>
            </a:br>
            <a:r>
              <a:rPr lang="en-GB" sz="4000">
                <a:latin typeface="Calibri" pitchFamily="34" charset="0"/>
              </a:rPr>
              <a:t>Causality analysis/problem tree</a:t>
            </a:r>
            <a:r>
              <a:rPr lang="en-GB" sz="4000" b="1">
                <a:latin typeface="Calibri" pitchFamily="34" charset="0"/>
              </a:rPr>
              <a:t> </a:t>
            </a:r>
            <a:endParaRPr lang="en-US" sz="4000" b="1">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1441">
                                            <p:txEl>
                                              <p:pRg st="8" end="8"/>
                                            </p:txEl>
                                          </p:spTgt>
                                        </p:tgtEl>
                                        <p:attrNameLst>
                                          <p:attrName>style.visibility</p:attrName>
                                        </p:attrNameLst>
                                      </p:cBhvr>
                                      <p:to>
                                        <p:strVal val="visible"/>
                                      </p:to>
                                    </p:set>
                                    <p:animEffect transition="in" filter="checkerboard(across)">
                                      <p:cBhvr>
                                        <p:cTn id="7" dur="500"/>
                                        <p:tgtEl>
                                          <p:spTgt spid="6144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3489" name="Rectangle 2"/>
          <p:cNvSpPr>
            <a:spLocks noGrp="1" noChangeArrowheads="1"/>
          </p:cNvSpPr>
          <p:nvPr>
            <p:ph type="title" idx="4294967295"/>
          </p:nvPr>
        </p:nvSpPr>
        <p:spPr/>
        <p:txBody>
          <a:bodyPr/>
          <a:lstStyle/>
          <a:p>
            <a:pPr eaLnBrk="1" hangingPunct="1"/>
            <a:r>
              <a:rPr lang="en-CA" sz="4000" b="1" smtClean="0"/>
              <a:t>Analysis in 3 steps</a:t>
            </a:r>
          </a:p>
        </p:txBody>
      </p:sp>
      <p:sp>
        <p:nvSpPr>
          <p:cNvPr id="63490" name="Rectangle 3"/>
          <p:cNvSpPr>
            <a:spLocks noGrp="1" noChangeArrowheads="1"/>
          </p:cNvSpPr>
          <p:nvPr>
            <p:ph type="body" idx="4294967295"/>
          </p:nvPr>
        </p:nvSpPr>
        <p:spPr>
          <a:xfrm>
            <a:off x="468313" y="1484313"/>
            <a:ext cx="8229600" cy="5013325"/>
          </a:xfrm>
        </p:spPr>
        <p:txBody>
          <a:bodyPr/>
          <a:lstStyle/>
          <a:p>
            <a:pPr eaLnBrk="1" hangingPunct="1">
              <a:lnSpc>
                <a:spcPct val="80000"/>
              </a:lnSpc>
              <a:buFont typeface="Wingdings" pitchFamily="2" charset="2"/>
              <a:buNone/>
            </a:pPr>
            <a:r>
              <a:rPr lang="en-CA" sz="2000" b="1" dirty="0" smtClean="0"/>
              <a:t>1. WHY?</a:t>
            </a:r>
            <a:r>
              <a:rPr lang="en-CA" sz="1800" dirty="0" smtClean="0"/>
              <a:t>	</a:t>
            </a:r>
            <a:r>
              <a:rPr lang="en-CA" sz="2400" dirty="0" smtClean="0"/>
              <a:t>			     		</a:t>
            </a:r>
            <a:r>
              <a:rPr lang="en-CA" sz="2000" b="1" dirty="0" smtClean="0"/>
              <a:t>Causal analysis</a:t>
            </a:r>
          </a:p>
          <a:p>
            <a:pPr eaLnBrk="1" hangingPunct="1">
              <a:lnSpc>
                <a:spcPct val="80000"/>
              </a:lnSpc>
              <a:buFont typeface="Wingdings" pitchFamily="2" charset="2"/>
              <a:buNone/>
            </a:pPr>
            <a:r>
              <a:rPr lang="en-CA" sz="1800" dirty="0" smtClean="0"/>
              <a:t>Which rights are implicated that explain </a:t>
            </a:r>
          </a:p>
          <a:p>
            <a:pPr eaLnBrk="1" hangingPunct="1">
              <a:lnSpc>
                <a:spcPct val="80000"/>
              </a:lnSpc>
              <a:buFont typeface="Wingdings" pitchFamily="2" charset="2"/>
              <a:buNone/>
            </a:pPr>
            <a:r>
              <a:rPr lang="en-CA" sz="1800" dirty="0" smtClean="0"/>
              <a:t>why there is a problem?</a:t>
            </a:r>
          </a:p>
          <a:p>
            <a:pPr eaLnBrk="1" hangingPunct="1">
              <a:lnSpc>
                <a:spcPct val="80000"/>
              </a:lnSpc>
              <a:buFont typeface="Wingdings" pitchFamily="2" charset="2"/>
              <a:buNone/>
            </a:pPr>
            <a:endParaRPr lang="en-CA" sz="1800" dirty="0" smtClean="0"/>
          </a:p>
          <a:p>
            <a:pPr eaLnBrk="1" hangingPunct="1">
              <a:lnSpc>
                <a:spcPct val="80000"/>
              </a:lnSpc>
              <a:buFont typeface="Wingdings" pitchFamily="2" charset="2"/>
              <a:buNone/>
            </a:pPr>
            <a:r>
              <a:rPr lang="en-CA" sz="2000" b="1" dirty="0" smtClean="0">
                <a:solidFill>
                  <a:srgbClr val="0033CC"/>
                </a:solidFill>
              </a:rPr>
              <a:t>2. WHO?</a:t>
            </a:r>
            <a:r>
              <a:rPr lang="en-CA" sz="2400" b="1" dirty="0" smtClean="0">
                <a:solidFill>
                  <a:srgbClr val="0033CC"/>
                </a:solidFill>
              </a:rPr>
              <a:t>	</a:t>
            </a:r>
            <a:r>
              <a:rPr lang="en-CA" sz="2400" dirty="0" smtClean="0">
                <a:solidFill>
                  <a:srgbClr val="0033CC"/>
                </a:solidFill>
              </a:rPr>
              <a:t>		     	     	</a:t>
            </a:r>
            <a:endParaRPr lang="en-CA" sz="1800" dirty="0" smtClean="0">
              <a:solidFill>
                <a:srgbClr val="0033CC"/>
              </a:solidFill>
            </a:endParaRPr>
          </a:p>
          <a:p>
            <a:pPr eaLnBrk="1" hangingPunct="1">
              <a:lnSpc>
                <a:spcPct val="80000"/>
              </a:lnSpc>
              <a:buFont typeface="Wingdings" pitchFamily="2" charset="2"/>
              <a:buNone/>
            </a:pPr>
            <a:r>
              <a:rPr lang="en-CA" sz="1800" dirty="0" smtClean="0">
                <a:solidFill>
                  <a:srgbClr val="0033CC"/>
                </a:solidFill>
              </a:rPr>
              <a:t>Who are the duty-bearers? 				 </a:t>
            </a:r>
            <a:r>
              <a:rPr lang="en-CA" sz="2000" b="1" dirty="0" smtClean="0">
                <a:solidFill>
                  <a:srgbClr val="0033CC"/>
                </a:solidFill>
              </a:rPr>
              <a:t>Role analysis</a:t>
            </a:r>
            <a:endParaRPr lang="en-CA" sz="1800" dirty="0" smtClean="0">
              <a:solidFill>
                <a:srgbClr val="0033CC"/>
              </a:solidFill>
            </a:endParaRPr>
          </a:p>
          <a:p>
            <a:pPr eaLnBrk="1" hangingPunct="1">
              <a:lnSpc>
                <a:spcPct val="80000"/>
              </a:lnSpc>
              <a:buFont typeface="Wingdings" pitchFamily="2" charset="2"/>
              <a:buNone/>
            </a:pPr>
            <a:r>
              <a:rPr lang="en-CA" sz="1800" dirty="0" smtClean="0">
                <a:solidFill>
                  <a:srgbClr val="0033CC"/>
                </a:solidFill>
              </a:rPr>
              <a:t>Who are the rights-holders?</a:t>
            </a:r>
          </a:p>
          <a:p>
            <a:pPr eaLnBrk="1" hangingPunct="1">
              <a:lnSpc>
                <a:spcPct val="80000"/>
              </a:lnSpc>
              <a:buFont typeface="Wingdings" pitchFamily="2" charset="2"/>
              <a:buNone/>
            </a:pPr>
            <a:r>
              <a:rPr lang="en-CA" sz="1800" dirty="0" smtClean="0">
                <a:solidFill>
                  <a:srgbClr val="0033CC"/>
                </a:solidFill>
              </a:rPr>
              <a:t>Who has to do something about it?</a:t>
            </a:r>
            <a:r>
              <a:rPr lang="en-CA" sz="1800" dirty="0" smtClean="0"/>
              <a:t>	 		</a:t>
            </a:r>
          </a:p>
          <a:p>
            <a:pPr eaLnBrk="1" hangingPunct="1">
              <a:lnSpc>
                <a:spcPct val="80000"/>
              </a:lnSpc>
              <a:buFont typeface="Wingdings" pitchFamily="2" charset="2"/>
              <a:buNone/>
            </a:pPr>
            <a:r>
              <a:rPr lang="en-CA" sz="1800" dirty="0" smtClean="0"/>
              <a:t>    		</a:t>
            </a:r>
            <a:endParaRPr lang="en-CA" sz="2000" b="1" dirty="0" smtClean="0"/>
          </a:p>
          <a:p>
            <a:pPr eaLnBrk="1" hangingPunct="1">
              <a:lnSpc>
                <a:spcPct val="80000"/>
              </a:lnSpc>
              <a:buFont typeface="Wingdings" pitchFamily="2" charset="2"/>
              <a:buNone/>
            </a:pPr>
            <a:r>
              <a:rPr lang="en-CA" sz="2000" b="1" dirty="0" smtClean="0"/>
              <a:t>3. WHAT? </a:t>
            </a:r>
          </a:p>
          <a:p>
            <a:pPr eaLnBrk="1" hangingPunct="1">
              <a:lnSpc>
                <a:spcPct val="80000"/>
              </a:lnSpc>
              <a:buFont typeface="Wingdings" pitchFamily="2" charset="2"/>
              <a:buNone/>
            </a:pPr>
            <a:r>
              <a:rPr lang="en-CA" sz="1800" dirty="0" smtClean="0"/>
              <a:t>What capacity gaps are preventing 			 </a:t>
            </a:r>
            <a:r>
              <a:rPr lang="en-CA" sz="2000" b="1" dirty="0" smtClean="0"/>
              <a:t>Capacity gaps analysis</a:t>
            </a:r>
            <a:endParaRPr lang="en-CA" sz="1800" dirty="0" smtClean="0"/>
          </a:p>
          <a:p>
            <a:pPr eaLnBrk="1" hangingPunct="1">
              <a:lnSpc>
                <a:spcPct val="80000"/>
              </a:lnSpc>
              <a:buFont typeface="Wingdings" pitchFamily="2" charset="2"/>
              <a:buNone/>
            </a:pPr>
            <a:r>
              <a:rPr lang="en-CA" sz="1800" dirty="0" smtClean="0"/>
              <a:t>duty bearers from fulfilling their duties?</a:t>
            </a:r>
          </a:p>
          <a:p>
            <a:pPr eaLnBrk="1" hangingPunct="1">
              <a:lnSpc>
                <a:spcPct val="80000"/>
              </a:lnSpc>
              <a:buFont typeface="Wingdings" pitchFamily="2" charset="2"/>
              <a:buNone/>
            </a:pPr>
            <a:r>
              <a:rPr lang="en-CA" sz="1800" dirty="0" smtClean="0"/>
              <a:t>and </a:t>
            </a:r>
          </a:p>
          <a:p>
            <a:pPr eaLnBrk="1" hangingPunct="1">
              <a:lnSpc>
                <a:spcPct val="80000"/>
              </a:lnSpc>
              <a:buFont typeface="Wingdings" pitchFamily="2" charset="2"/>
              <a:buNone/>
            </a:pPr>
            <a:r>
              <a:rPr lang="en-CA" sz="1800" dirty="0" smtClean="0"/>
              <a:t>What capacity gaps are preventing rights-holders </a:t>
            </a:r>
          </a:p>
          <a:p>
            <a:pPr eaLnBrk="1" hangingPunct="1">
              <a:lnSpc>
                <a:spcPct val="80000"/>
              </a:lnSpc>
              <a:buFont typeface="Wingdings" pitchFamily="2" charset="2"/>
              <a:buNone/>
            </a:pPr>
            <a:r>
              <a:rPr lang="en-CA" sz="1800" dirty="0" smtClean="0"/>
              <a:t>from claiming their rights?</a:t>
            </a:r>
          </a:p>
          <a:p>
            <a:pPr eaLnBrk="1" hangingPunct="1">
              <a:lnSpc>
                <a:spcPct val="80000"/>
              </a:lnSpc>
              <a:buFont typeface="Wingdings" pitchFamily="2" charset="2"/>
              <a:buNone/>
            </a:pPr>
            <a:r>
              <a:rPr lang="en-CA" sz="1800" dirty="0" smtClean="0"/>
              <a:t>What do they need to take action?</a:t>
            </a:r>
          </a:p>
          <a:p>
            <a:pPr eaLnBrk="1" hangingPunct="1">
              <a:lnSpc>
                <a:spcPct val="80000"/>
              </a:lnSpc>
              <a:buFont typeface="Wingdings" pitchFamily="2" charset="2"/>
              <a:buNone/>
            </a:pPr>
            <a:endParaRPr lang="en-CA" sz="1800"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a:solidFill>
                  <a:schemeClr val="tx1"/>
                </a:solidFill>
                <a:cs typeface="Arial" pitchFamily="34" charset="0"/>
              </a:rPr>
              <a:t>HRBA to Analysis in three steps</a:t>
            </a:r>
          </a:p>
        </p:txBody>
      </p:sp>
      <p:sp>
        <p:nvSpPr>
          <p:cNvPr id="4" name="3 Elipse"/>
          <p:cNvSpPr/>
          <p:nvPr/>
        </p:nvSpPr>
        <p:spPr>
          <a:xfrm>
            <a:off x="3635375" y="1196975"/>
            <a:ext cx="1512888"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Causality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1</a:t>
            </a:r>
          </a:p>
        </p:txBody>
      </p:sp>
      <p:sp>
        <p:nvSpPr>
          <p:cNvPr id="65539" name="4 Elipse"/>
          <p:cNvSpPr>
            <a:spLocks noChangeArrowheads="1"/>
          </p:cNvSpPr>
          <p:nvPr/>
        </p:nvSpPr>
        <p:spPr bwMode="auto">
          <a:xfrm>
            <a:off x="3635375" y="2997200"/>
            <a:ext cx="1441450" cy="1511300"/>
          </a:xfrm>
          <a:prstGeom prst="ellipse">
            <a:avLst/>
          </a:prstGeom>
          <a:solidFill>
            <a:srgbClr val="FF0000"/>
          </a:solidFill>
          <a:ln w="25400" algn="ctr">
            <a:solidFill>
              <a:srgbClr val="385D8A"/>
            </a:solidFill>
            <a:round/>
            <a:headEnd/>
            <a:tailEnd/>
          </a:ln>
        </p:spPr>
        <p:txBody>
          <a:bodyPr anchor="ctr"/>
          <a:lstStyle/>
          <a:p>
            <a:pPr algn="ctr"/>
            <a:r>
              <a:rPr lang="en-US">
                <a:latin typeface="Calibri" pitchFamily="34" charset="0"/>
                <a:cs typeface="Arial" charset="0"/>
              </a:rPr>
              <a:t>Role Analysis</a:t>
            </a:r>
          </a:p>
          <a:p>
            <a:pPr algn="ctr"/>
            <a:endParaRPr lang="en-US">
              <a:latin typeface="Calibri" pitchFamily="34" charset="0"/>
              <a:cs typeface="Arial" charset="0"/>
            </a:endParaRPr>
          </a:p>
          <a:p>
            <a:pPr algn="ctr"/>
            <a:r>
              <a:rPr lang="en-US">
                <a:latin typeface="Calibri" pitchFamily="34" charset="0"/>
                <a:cs typeface="Arial" charset="0"/>
              </a:rPr>
              <a:t>2</a:t>
            </a:r>
          </a:p>
        </p:txBody>
      </p:sp>
      <p:sp>
        <p:nvSpPr>
          <p:cNvPr id="6" name="5 Elipse"/>
          <p:cNvSpPr/>
          <p:nvPr/>
        </p:nvSpPr>
        <p:spPr>
          <a:xfrm>
            <a:off x="3635375" y="4941888"/>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Capacity Gap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3</a:t>
            </a:r>
          </a:p>
        </p:txBody>
      </p:sp>
      <p:sp>
        <p:nvSpPr>
          <p:cNvPr id="65541" name="6 CuadroTexto"/>
          <p:cNvSpPr txBox="1">
            <a:spLocks noChangeArrowheads="1"/>
          </p:cNvSpPr>
          <p:nvPr/>
        </p:nvSpPr>
        <p:spPr bwMode="auto">
          <a:xfrm>
            <a:off x="5724525" y="1628775"/>
            <a:ext cx="2232025" cy="923330"/>
          </a:xfrm>
          <a:prstGeom prst="rect">
            <a:avLst/>
          </a:prstGeom>
          <a:noFill/>
          <a:ln w="9525">
            <a:noFill/>
            <a:miter lim="800000"/>
            <a:headEnd/>
            <a:tailEnd/>
          </a:ln>
        </p:spPr>
        <p:txBody>
          <a:bodyPr>
            <a:spAutoFit/>
          </a:bodyPr>
          <a:lstStyle/>
          <a:p>
            <a:r>
              <a:rPr lang="en-US" dirty="0">
                <a:latin typeface="Calibri" pitchFamily="34" charset="0"/>
                <a:cs typeface="Arial" charset="0"/>
              </a:rPr>
              <a:t>Why?</a:t>
            </a:r>
          </a:p>
          <a:p>
            <a:r>
              <a:rPr lang="en-US" dirty="0">
                <a:latin typeface="Calibri" pitchFamily="34" charset="0"/>
                <a:cs typeface="Arial" charset="0"/>
              </a:rPr>
              <a:t>Which rights are </a:t>
            </a:r>
            <a:r>
              <a:rPr lang="en-US" dirty="0" smtClean="0">
                <a:latin typeface="Calibri" pitchFamily="34" charset="0"/>
                <a:cs typeface="Arial" charset="0"/>
              </a:rPr>
              <a:t>at stake?</a:t>
            </a:r>
            <a:endParaRPr lang="en-US" dirty="0">
              <a:latin typeface="Calibri" pitchFamily="34" charset="0"/>
              <a:cs typeface="Arial" charset="0"/>
            </a:endParaRPr>
          </a:p>
        </p:txBody>
      </p:sp>
      <p:sp>
        <p:nvSpPr>
          <p:cNvPr id="65542" name="7 CuadroTexto"/>
          <p:cNvSpPr txBox="1">
            <a:spLocks noChangeArrowheads="1"/>
          </p:cNvSpPr>
          <p:nvPr/>
        </p:nvSpPr>
        <p:spPr bwMode="auto">
          <a:xfrm>
            <a:off x="5867400" y="3213100"/>
            <a:ext cx="2089150" cy="641350"/>
          </a:xfrm>
          <a:prstGeom prst="rect">
            <a:avLst/>
          </a:prstGeom>
          <a:noFill/>
          <a:ln w="9525">
            <a:noFill/>
            <a:miter lim="800000"/>
            <a:headEnd/>
            <a:tailEnd/>
          </a:ln>
        </p:spPr>
        <p:txBody>
          <a:bodyPr>
            <a:spAutoFit/>
          </a:bodyPr>
          <a:lstStyle/>
          <a:p>
            <a:r>
              <a:rPr lang="en-US" b="1">
                <a:solidFill>
                  <a:srgbClr val="FF0000"/>
                </a:solidFill>
                <a:latin typeface="Calibri" pitchFamily="34" charset="0"/>
                <a:cs typeface="Arial" charset="0"/>
              </a:rPr>
              <a:t>Who</a:t>
            </a:r>
            <a:r>
              <a:rPr lang="en-US">
                <a:solidFill>
                  <a:srgbClr val="FF0000"/>
                </a:solidFill>
                <a:latin typeface="Calibri" pitchFamily="34" charset="0"/>
                <a:cs typeface="Arial" charset="0"/>
              </a:rPr>
              <a:t> has to do something about it?</a:t>
            </a:r>
          </a:p>
        </p:txBody>
      </p:sp>
      <p:sp>
        <p:nvSpPr>
          <p:cNvPr id="65543" name="8 CuadroTexto"/>
          <p:cNvSpPr txBox="1">
            <a:spLocks noChangeArrowheads="1"/>
          </p:cNvSpPr>
          <p:nvPr/>
        </p:nvSpPr>
        <p:spPr bwMode="auto">
          <a:xfrm>
            <a:off x="5940425" y="5229225"/>
            <a:ext cx="2303463" cy="641350"/>
          </a:xfrm>
          <a:prstGeom prst="rect">
            <a:avLst/>
          </a:prstGeom>
          <a:noFill/>
          <a:ln w="9525">
            <a:noFill/>
            <a:miter lim="800000"/>
            <a:headEnd/>
            <a:tailEnd/>
          </a:ln>
        </p:spPr>
        <p:txBody>
          <a:bodyPr>
            <a:spAutoFit/>
          </a:bodyPr>
          <a:lstStyle/>
          <a:p>
            <a:r>
              <a:rPr lang="en-US">
                <a:latin typeface="Calibri" pitchFamily="34" charset="0"/>
                <a:cs typeface="Arial" charset="0"/>
              </a:rPr>
              <a:t>What do they need to take action?</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65539"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5547" name="21 Conector recto de flecha"/>
          <p:cNvCxnSpPr>
            <a:cxnSpLocks noChangeShapeType="1"/>
            <a:stCxn id="4" idx="6"/>
            <a:endCxn id="65541" idx="1"/>
          </p:cNvCxnSpPr>
          <p:nvPr/>
        </p:nvCxnSpPr>
        <p:spPr bwMode="auto">
          <a:xfrm>
            <a:off x="5148263" y="1952625"/>
            <a:ext cx="576262" cy="137815"/>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a:solidFill>
                  <a:schemeClr val="tx1"/>
                </a:solidFill>
                <a:cs typeface="Arial" pitchFamily="34" charset="0"/>
              </a:rPr>
              <a:t>Assessment</a:t>
            </a:r>
          </a:p>
        </p:txBody>
      </p:sp>
      <p:sp>
        <p:nvSpPr>
          <p:cNvPr id="65550" name="37 CuadroTexto"/>
          <p:cNvSpPr txBox="1">
            <a:spLocks noChangeArrowheads="1"/>
          </p:cNvSpPr>
          <p:nvPr/>
        </p:nvSpPr>
        <p:spPr bwMode="auto">
          <a:xfrm>
            <a:off x="6156325" y="404813"/>
            <a:ext cx="1871663" cy="641350"/>
          </a:xfrm>
          <a:prstGeom prst="rect">
            <a:avLst/>
          </a:prstGeom>
          <a:noFill/>
          <a:ln w="9525">
            <a:noFill/>
            <a:miter lim="800000"/>
            <a:headEnd/>
            <a:tailEnd/>
          </a:ln>
        </p:spPr>
        <p:txBody>
          <a:bodyPr>
            <a:spAutoFit/>
          </a:bodyPr>
          <a:lstStyle/>
          <a:p>
            <a:r>
              <a:rPr lang="en-US">
                <a:latin typeface="Calibri" pitchFamily="34" charset="0"/>
                <a:cs typeface="Arial" charset="0"/>
              </a:rPr>
              <a:t>Who is left behind?</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6"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ChangeArrowheads="1"/>
          </p:cNvSpPr>
          <p:nvPr/>
        </p:nvSpPr>
        <p:spPr bwMode="auto">
          <a:xfrm>
            <a:off x="1331913" y="1989138"/>
            <a:ext cx="3889375" cy="3671887"/>
          </a:xfrm>
          <a:prstGeom prst="rect">
            <a:avLst/>
          </a:prstGeom>
          <a:solidFill>
            <a:srgbClr val="FFFFFF"/>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636588" indent="-371475">
              <a:lnSpc>
                <a:spcPct val="120000"/>
              </a:lnSpc>
              <a:spcBef>
                <a:spcPct val="20000"/>
              </a:spcBef>
              <a:buClr>
                <a:srgbClr val="FFFFFF"/>
              </a:buClr>
              <a:buSzPct val="75000"/>
              <a:buFont typeface="Wingdings" pitchFamily="2" charset="2"/>
              <a:buChar char="§"/>
              <a:defRPr/>
            </a:pPr>
            <a:r>
              <a:rPr lang="en-US" sz="2000" b="1">
                <a:latin typeface="Arial" pitchFamily="34" charset="0"/>
                <a:cs typeface="Arial" pitchFamily="34" charset="0"/>
              </a:rPr>
              <a:t>Rights holders</a:t>
            </a:r>
          </a:p>
          <a:p>
            <a:pPr marL="1090613" lvl="1" indent="-371475">
              <a:lnSpc>
                <a:spcPct val="120000"/>
              </a:lnSpc>
              <a:spcBef>
                <a:spcPct val="20000"/>
              </a:spcBef>
              <a:buClr>
                <a:srgbClr val="FFFFFF"/>
              </a:buClr>
              <a:buSzPct val="75000"/>
              <a:buFont typeface="Wingdings" pitchFamily="2" charset="2"/>
              <a:buChar char="q"/>
              <a:defRPr/>
            </a:pPr>
            <a:r>
              <a:rPr lang="en-US" sz="2000">
                <a:latin typeface="Arial" pitchFamily="34" charset="0"/>
                <a:cs typeface="Arial" pitchFamily="34" charset="0"/>
              </a:rPr>
              <a:t>Who are they?</a:t>
            </a:r>
          </a:p>
          <a:p>
            <a:pPr marL="1090613" lvl="1" indent="-371475">
              <a:lnSpc>
                <a:spcPct val="120000"/>
              </a:lnSpc>
              <a:spcBef>
                <a:spcPct val="20000"/>
              </a:spcBef>
              <a:buClr>
                <a:srgbClr val="FFFFFF"/>
              </a:buClr>
              <a:buSzPct val="75000"/>
              <a:buFont typeface="Wingdings" pitchFamily="2" charset="2"/>
              <a:buChar char="q"/>
              <a:defRPr/>
            </a:pPr>
            <a:r>
              <a:rPr lang="en-US" sz="2000">
                <a:latin typeface="Arial" pitchFamily="34" charset="0"/>
                <a:cs typeface="Arial" pitchFamily="34" charset="0"/>
              </a:rPr>
              <a:t>What are their claims?</a:t>
            </a:r>
          </a:p>
          <a:p>
            <a:pPr marL="636588" indent="-371475">
              <a:lnSpc>
                <a:spcPct val="120000"/>
              </a:lnSpc>
              <a:spcBef>
                <a:spcPct val="20000"/>
              </a:spcBef>
              <a:buClr>
                <a:srgbClr val="FFFFFF"/>
              </a:buClr>
              <a:buSzPct val="75000"/>
              <a:buFont typeface="Wingdings" pitchFamily="2" charset="2"/>
              <a:buNone/>
              <a:defRPr/>
            </a:pPr>
            <a:endParaRPr lang="en-US" sz="2000">
              <a:latin typeface="Arial" pitchFamily="34" charset="0"/>
              <a:cs typeface="Arial" pitchFamily="34" charset="0"/>
            </a:endParaRPr>
          </a:p>
          <a:p>
            <a:pPr marL="636588" indent="-371475">
              <a:lnSpc>
                <a:spcPct val="120000"/>
              </a:lnSpc>
              <a:spcBef>
                <a:spcPct val="20000"/>
              </a:spcBef>
              <a:buClr>
                <a:srgbClr val="FFFFFF"/>
              </a:buClr>
              <a:buSzPct val="75000"/>
              <a:buFont typeface="Wingdings" pitchFamily="2" charset="2"/>
              <a:buChar char="§"/>
              <a:defRPr/>
            </a:pPr>
            <a:r>
              <a:rPr lang="en-US" sz="2000" b="1">
                <a:latin typeface="Arial" pitchFamily="34" charset="0"/>
                <a:cs typeface="Arial" pitchFamily="34" charset="0"/>
              </a:rPr>
              <a:t>Duty bearers</a:t>
            </a:r>
          </a:p>
          <a:p>
            <a:pPr marL="1090613" lvl="1" indent="-371475">
              <a:lnSpc>
                <a:spcPct val="120000"/>
              </a:lnSpc>
              <a:spcBef>
                <a:spcPct val="20000"/>
              </a:spcBef>
              <a:buClr>
                <a:srgbClr val="FFFFFF"/>
              </a:buClr>
              <a:buSzPct val="75000"/>
              <a:buFont typeface="Wingdings" pitchFamily="2" charset="2"/>
              <a:buChar char="q"/>
              <a:defRPr/>
            </a:pPr>
            <a:r>
              <a:rPr lang="en-US" sz="2000">
                <a:latin typeface="Arial" pitchFamily="34" charset="0"/>
                <a:cs typeface="Arial" pitchFamily="34" charset="0"/>
              </a:rPr>
              <a:t>Who are they?</a:t>
            </a:r>
          </a:p>
          <a:p>
            <a:pPr marL="1090613" lvl="1" indent="-371475">
              <a:lnSpc>
                <a:spcPct val="120000"/>
              </a:lnSpc>
              <a:spcBef>
                <a:spcPct val="20000"/>
              </a:spcBef>
              <a:buClr>
                <a:srgbClr val="FFFFFF"/>
              </a:buClr>
              <a:buSzPct val="75000"/>
              <a:buFont typeface="Wingdings" pitchFamily="2" charset="2"/>
              <a:buChar char="q"/>
              <a:defRPr/>
            </a:pPr>
            <a:r>
              <a:rPr lang="en-US" sz="2000">
                <a:latin typeface="Arial" pitchFamily="34" charset="0"/>
                <a:cs typeface="Arial" pitchFamily="34" charset="0"/>
              </a:rPr>
              <a:t>What are their duties?</a:t>
            </a:r>
          </a:p>
        </p:txBody>
      </p:sp>
      <p:sp>
        <p:nvSpPr>
          <p:cNvPr id="215043" name="Rectangle 3"/>
          <p:cNvSpPr>
            <a:spLocks noGrp="1" noChangeArrowheads="1"/>
          </p:cNvSpPr>
          <p:nvPr>
            <p:ph type="ctrTitle" idx="4294967295"/>
          </p:nvPr>
        </p:nvSpPr>
        <p:spPr>
          <a:xfrm>
            <a:off x="1692275" y="304800"/>
            <a:ext cx="6875463" cy="865188"/>
          </a:xfrm>
          <a:solidFill>
            <a:schemeClr val="accent1"/>
          </a:solidFill>
          <a:effectLst>
            <a:outerShdw dist="107763" dir="2700000" algn="ctr" rotWithShape="0">
              <a:schemeClr val="bg2">
                <a:alpha val="50000"/>
              </a:schemeClr>
            </a:outerShdw>
          </a:effectLst>
        </p:spPr>
        <p:txBody>
          <a:bodyPr lIns="92075" tIns="46038" rIns="92075" bIns="46038" anchor="b"/>
          <a:lstStyle/>
          <a:p>
            <a:pPr eaLnBrk="1" hangingPunct="1">
              <a:defRPr/>
            </a:pPr>
            <a:r>
              <a:rPr lang="en-US" sz="3600" smtClean="0"/>
              <a:t>Step 2: Role Analysis</a:t>
            </a:r>
          </a:p>
        </p:txBody>
      </p:sp>
      <p:sp>
        <p:nvSpPr>
          <p:cNvPr id="215044" name="Rectangle 4"/>
          <p:cNvSpPr>
            <a:spLocks noChangeArrowheads="1"/>
          </p:cNvSpPr>
          <p:nvPr/>
        </p:nvSpPr>
        <p:spPr bwMode="auto">
          <a:xfrm flipH="1">
            <a:off x="9396413" y="2276475"/>
            <a:ext cx="71437" cy="4392613"/>
          </a:xfrm>
          <a:prstGeom prst="rect">
            <a:avLst/>
          </a:prstGeom>
          <a:solidFill>
            <a:srgbClr val="000080"/>
          </a:solidFill>
          <a:ln w="9525">
            <a:noFill/>
            <a:miter lim="800000"/>
            <a:headEnd/>
            <a:tailEnd/>
          </a:ln>
          <a:effectLst>
            <a:outerShdw dist="107763" dir="2700000" algn="ctr" rotWithShape="0">
              <a:srgbClr val="808080">
                <a:alpha val="50000"/>
              </a:srgbClr>
            </a:outerShdw>
          </a:effectLst>
        </p:spPr>
        <p:txBody>
          <a:bodyPr lIns="92075" tIns="46038" rIns="92075" bIns="46038"/>
          <a:lstStyle/>
          <a:p>
            <a:pPr marL="636588" indent="-371475">
              <a:lnSpc>
                <a:spcPct val="120000"/>
              </a:lnSpc>
              <a:spcBef>
                <a:spcPct val="20000"/>
              </a:spcBef>
              <a:buClr>
                <a:schemeClr val="tx1"/>
              </a:buClr>
              <a:buSzPct val="75000"/>
              <a:buFont typeface="Wingdings" pitchFamily="2" charset="2"/>
              <a:buNone/>
              <a:defRPr/>
            </a:pPr>
            <a:endParaRPr lang="en-GB" sz="2000">
              <a:solidFill>
                <a:srgbClr val="FFFFFF"/>
              </a:solidFill>
              <a:latin typeface="Arial" pitchFamily="34" charset="0"/>
              <a:cs typeface="Arial" pitchFamily="34" charset="0"/>
            </a:endParaRPr>
          </a:p>
        </p:txBody>
      </p:sp>
      <p:sp>
        <p:nvSpPr>
          <p:cNvPr id="215045" name="AutoShape 5"/>
          <p:cNvSpPr>
            <a:spLocks noChangeArrowheads="1"/>
          </p:cNvSpPr>
          <p:nvPr/>
        </p:nvSpPr>
        <p:spPr bwMode="auto">
          <a:xfrm>
            <a:off x="5724525" y="1989138"/>
            <a:ext cx="3059113" cy="1223962"/>
          </a:xfrm>
          <a:prstGeom prst="wedgeRectCallout">
            <a:avLst>
              <a:gd name="adj1" fmla="val -56435"/>
              <a:gd name="adj2" fmla="val 73866"/>
            </a:avLst>
          </a:prstGeom>
          <a:solidFill>
            <a:srgbClr val="FFBE7D"/>
          </a:solidFill>
          <a:ln w="9525" algn="ctr">
            <a:solidFill>
              <a:srgbClr val="000000"/>
            </a:solidFill>
            <a:miter lim="800000"/>
            <a:headEnd/>
            <a:tailEnd/>
          </a:ln>
          <a:effectLst>
            <a:outerShdw dist="107763" dir="2700000" algn="ctr" rotWithShape="0">
              <a:srgbClr val="808080"/>
            </a:outerShdw>
          </a:effectLst>
        </p:spPr>
        <p:txBody>
          <a:bodyPr/>
          <a:lstStyle/>
          <a:p>
            <a:pPr marL="342900" indent="-342900">
              <a:lnSpc>
                <a:spcPct val="70000"/>
              </a:lnSpc>
              <a:spcBef>
                <a:spcPct val="50000"/>
              </a:spcBef>
              <a:buClr>
                <a:schemeClr val="tx2"/>
              </a:buClr>
              <a:buSzPct val="75000"/>
              <a:buFont typeface="Wingdings" pitchFamily="2" charset="2"/>
              <a:buNone/>
              <a:defRPr/>
            </a:pPr>
            <a:r>
              <a:rPr lang="en-GB" sz="2000" b="1">
                <a:solidFill>
                  <a:srgbClr val="6600FF"/>
                </a:solidFill>
                <a:latin typeface="Arial" pitchFamily="34" charset="0"/>
                <a:cs typeface="Arial" pitchFamily="34" charset="0"/>
              </a:rPr>
              <a:t>	Check what the human right standards say about their claims and duties</a:t>
            </a:r>
            <a:endParaRPr lang="en-US" sz="2000" b="1">
              <a:solidFill>
                <a:srgbClr val="6600FF"/>
              </a:solidFill>
              <a:latin typeface="Arial" pitchFamily="34" charset="0"/>
              <a:cs typeface="Arial" pitchFamily="34" charset="0"/>
            </a:endParaRPr>
          </a:p>
        </p:txBody>
      </p:sp>
      <p:sp>
        <p:nvSpPr>
          <p:cNvPr id="215046" name="AutoShape 6"/>
          <p:cNvSpPr>
            <a:spLocks noChangeArrowheads="1"/>
          </p:cNvSpPr>
          <p:nvPr/>
        </p:nvSpPr>
        <p:spPr bwMode="auto">
          <a:xfrm>
            <a:off x="5580063" y="3716338"/>
            <a:ext cx="3313112" cy="1800225"/>
          </a:xfrm>
          <a:prstGeom prst="wedgeRoundRectCallout">
            <a:avLst>
              <a:gd name="adj1" fmla="val -53259"/>
              <a:gd name="adj2" fmla="val -59611"/>
              <a:gd name="adj3" fmla="val 16667"/>
            </a:avLst>
          </a:prstGeom>
          <a:solidFill>
            <a:srgbClr val="FFBE7D"/>
          </a:solidFill>
          <a:ln w="9525" algn="ctr">
            <a:solidFill>
              <a:srgbClr val="000000"/>
            </a:solidFill>
            <a:miter lim="800000"/>
            <a:headEnd/>
            <a:tailEnd/>
          </a:ln>
          <a:effectLst>
            <a:outerShdw dist="107763" dir="2700000" algn="ctr" rotWithShape="0">
              <a:srgbClr val="808080"/>
            </a:outerShdw>
          </a:effectLst>
        </p:spPr>
        <p:txBody>
          <a:bodyPr/>
          <a:lstStyle/>
          <a:p>
            <a:pPr marL="342900" indent="-342900">
              <a:lnSpc>
                <a:spcPct val="70000"/>
              </a:lnSpc>
              <a:spcBef>
                <a:spcPct val="50000"/>
              </a:spcBef>
              <a:buClr>
                <a:schemeClr val="tx2"/>
              </a:buClr>
              <a:buSzPct val="75000"/>
              <a:buFont typeface="Wingdings" pitchFamily="2" charset="2"/>
              <a:buNone/>
              <a:defRPr/>
            </a:pPr>
            <a:r>
              <a:rPr lang="en-GB" sz="2000" b="1">
                <a:solidFill>
                  <a:srgbClr val="6600FF"/>
                </a:solidFill>
                <a:latin typeface="Arial" pitchFamily="34" charset="0"/>
                <a:cs typeface="Arial" pitchFamily="34" charset="0"/>
              </a:rPr>
              <a:t>	Check also what role is expected from rights-holders &amp; duty bearers in national laws, procedures and policies</a:t>
            </a:r>
            <a:endParaRPr lang="en-US" sz="2000" b="1">
              <a:solidFill>
                <a:srgbClr val="6600FF"/>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15045"/>
                                        </p:tgtEl>
                                        <p:attrNameLst>
                                          <p:attrName>style.visibility</p:attrName>
                                        </p:attrNameLst>
                                      </p:cBhvr>
                                      <p:to>
                                        <p:strVal val="visible"/>
                                      </p:to>
                                    </p:set>
                                    <p:animEffect transition="in" filter="box(in)">
                                      <p:cBhvr>
                                        <p:cTn id="7" dur="500"/>
                                        <p:tgtEl>
                                          <p:spTgt spid="21504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46"/>
                                        </p:tgtEl>
                                        <p:attrNameLst>
                                          <p:attrName>style.visibility</p:attrName>
                                        </p:attrNameLst>
                                      </p:cBhvr>
                                      <p:to>
                                        <p:strVal val="visible"/>
                                      </p:to>
                                    </p:set>
                                    <p:animEffect transition="in" filter="box(in)">
                                      <p:cBhvr>
                                        <p:cTn id="12" dur="500"/>
                                        <p:tgtEl>
                                          <p:spTgt spid="2150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5" grpId="0" animBg="1"/>
      <p:bldP spid="215046"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2899" name="Text Box 3"/>
          <p:cNvSpPr txBox="1">
            <a:spLocks noChangeArrowheads="1"/>
          </p:cNvSpPr>
          <p:nvPr/>
        </p:nvSpPr>
        <p:spPr bwMode="auto">
          <a:xfrm>
            <a:off x="1979613" y="1268413"/>
            <a:ext cx="5256212" cy="531812"/>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800" dirty="0">
                <a:latin typeface="+mn-lt"/>
              </a:rPr>
              <a:t>Duty-bearers</a:t>
            </a:r>
          </a:p>
        </p:txBody>
      </p:sp>
      <p:sp>
        <p:nvSpPr>
          <p:cNvPr id="9220" name="AutoShape 4"/>
          <p:cNvSpPr>
            <a:spLocks noChangeArrowheads="1"/>
          </p:cNvSpPr>
          <p:nvPr/>
        </p:nvSpPr>
        <p:spPr bwMode="auto">
          <a:xfrm>
            <a:off x="4211638" y="2060575"/>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9221" name="AutoShape 5"/>
          <p:cNvSpPr>
            <a:spLocks noChangeArrowheads="1"/>
          </p:cNvSpPr>
          <p:nvPr/>
        </p:nvSpPr>
        <p:spPr bwMode="auto">
          <a:xfrm>
            <a:off x="12588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9222" name="AutoShape 6"/>
          <p:cNvSpPr>
            <a:spLocks noChangeArrowheads="1"/>
          </p:cNvSpPr>
          <p:nvPr/>
        </p:nvSpPr>
        <p:spPr bwMode="auto">
          <a:xfrm>
            <a:off x="4140200"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9223" name="AutoShape 7"/>
          <p:cNvSpPr>
            <a:spLocks noChangeArrowheads="1"/>
          </p:cNvSpPr>
          <p:nvPr/>
        </p:nvSpPr>
        <p:spPr bwMode="auto">
          <a:xfrm>
            <a:off x="69484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592904" name="Text Box 8"/>
          <p:cNvSpPr txBox="1">
            <a:spLocks noChangeArrowheads="1"/>
          </p:cNvSpPr>
          <p:nvPr/>
        </p:nvSpPr>
        <p:spPr bwMode="auto">
          <a:xfrm>
            <a:off x="611188"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dirty="0">
                <a:latin typeface="+mn-lt"/>
              </a:rPr>
              <a:t>Respect</a:t>
            </a:r>
          </a:p>
        </p:txBody>
      </p:sp>
      <p:sp>
        <p:nvSpPr>
          <p:cNvPr id="592905" name="Text Box 9"/>
          <p:cNvSpPr txBox="1">
            <a:spLocks noChangeArrowheads="1"/>
          </p:cNvSpPr>
          <p:nvPr/>
        </p:nvSpPr>
        <p:spPr bwMode="auto">
          <a:xfrm>
            <a:off x="3419475"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dirty="0">
                <a:latin typeface="+mn-lt"/>
              </a:rPr>
              <a:t>Protect</a:t>
            </a:r>
          </a:p>
        </p:txBody>
      </p:sp>
      <p:sp>
        <p:nvSpPr>
          <p:cNvPr id="592906" name="Text Box 10"/>
          <p:cNvSpPr txBox="1">
            <a:spLocks noChangeArrowheads="1"/>
          </p:cNvSpPr>
          <p:nvPr/>
        </p:nvSpPr>
        <p:spPr bwMode="auto">
          <a:xfrm>
            <a:off x="6227763"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a:latin typeface="+mn-lt"/>
              </a:rPr>
              <a:t>Fulfill</a:t>
            </a:r>
          </a:p>
        </p:txBody>
      </p:sp>
      <p:sp>
        <p:nvSpPr>
          <p:cNvPr id="592907" name="Text Box 11"/>
          <p:cNvSpPr txBox="1">
            <a:spLocks noChangeArrowheads="1"/>
          </p:cNvSpPr>
          <p:nvPr/>
        </p:nvSpPr>
        <p:spPr bwMode="auto">
          <a:xfrm>
            <a:off x="3419475" y="4724400"/>
            <a:ext cx="2305050" cy="928688"/>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rPr>
              <a:t>Prevent</a:t>
            </a:r>
            <a:r>
              <a:rPr lang="en-US" altLang="ja-JP" dirty="0">
                <a:latin typeface="+mn-lt"/>
              </a:rPr>
              <a:t> others from interfering with the enjoyment of rights</a:t>
            </a:r>
          </a:p>
        </p:txBody>
      </p:sp>
      <p:sp>
        <p:nvSpPr>
          <p:cNvPr id="592908" name="Text Box 12"/>
          <p:cNvSpPr txBox="1">
            <a:spLocks noChangeArrowheads="1"/>
          </p:cNvSpPr>
          <p:nvPr/>
        </p:nvSpPr>
        <p:spPr bwMode="auto">
          <a:xfrm>
            <a:off x="539750" y="4724400"/>
            <a:ext cx="2303463" cy="928688"/>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rPr>
              <a:t>Refrain</a:t>
            </a:r>
            <a:r>
              <a:rPr lang="en-US" altLang="ja-JP" dirty="0">
                <a:latin typeface="+mn-lt"/>
              </a:rPr>
              <a:t> from interfering with the enjoyment of rights</a:t>
            </a:r>
          </a:p>
        </p:txBody>
      </p:sp>
      <p:sp>
        <p:nvSpPr>
          <p:cNvPr id="592909" name="Text Box 13"/>
          <p:cNvSpPr txBox="1">
            <a:spLocks noChangeArrowheads="1"/>
          </p:cNvSpPr>
          <p:nvPr/>
        </p:nvSpPr>
        <p:spPr bwMode="auto">
          <a:xfrm>
            <a:off x="6156325" y="4724400"/>
            <a:ext cx="2217738" cy="120332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rPr>
              <a:t>Adopt</a:t>
            </a:r>
            <a:r>
              <a:rPr lang="en-US" altLang="ja-JP" i="1" dirty="0">
                <a:latin typeface="+mn-lt"/>
              </a:rPr>
              <a:t> </a:t>
            </a:r>
            <a:r>
              <a:rPr lang="en-US" altLang="ja-JP" dirty="0">
                <a:latin typeface="+mn-lt"/>
              </a:rPr>
              <a:t>appropriate measures  towards full realization of rights</a:t>
            </a:r>
          </a:p>
        </p:txBody>
      </p:sp>
      <p:sp>
        <p:nvSpPr>
          <p:cNvPr id="69644" name="Title 16"/>
          <p:cNvSpPr>
            <a:spLocks noGrp="1"/>
          </p:cNvSpPr>
          <p:nvPr>
            <p:ph type="title" idx="4294967295"/>
          </p:nvPr>
        </p:nvSpPr>
        <p:spPr/>
        <p:txBody>
          <a:bodyPr/>
          <a:lstStyle/>
          <a:p>
            <a:pPr eaLnBrk="1" hangingPunct="1"/>
            <a:r>
              <a:rPr lang="en-US" altLang="ja-JP" smtClean="0">
                <a:cs typeface="ＭＳ Ｐゴシック"/>
              </a:rPr>
              <a:t>Human rights obligations</a:t>
            </a:r>
            <a:endParaRPr lang="ja-JP" altLang="en-US" smtClean="0">
              <a:cs typeface="ＭＳ Ｐゴシック"/>
            </a:endParaRPr>
          </a:p>
        </p:txBody>
      </p:sp>
      <p:sp>
        <p:nvSpPr>
          <p:cNvPr id="16" name="Rectangular Callout 15"/>
          <p:cNvSpPr/>
          <p:nvPr/>
        </p:nvSpPr>
        <p:spPr>
          <a:xfrm>
            <a:off x="5072063" y="2071688"/>
            <a:ext cx="2786062" cy="612775"/>
          </a:xfrm>
          <a:prstGeom prst="wedgeRectCallout">
            <a:avLst>
              <a:gd name="adj1" fmla="val -29303"/>
              <a:gd name="adj2" fmla="val -120456"/>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400" b="1">
                <a:solidFill>
                  <a:srgbClr val="FFFFFF"/>
                </a:solidFill>
                <a:latin typeface="Arial" pitchFamily="34" charset="0"/>
                <a:cs typeface="Arial" pitchFamily="34" charset="0"/>
              </a:rPr>
              <a:t>Right to water</a:t>
            </a:r>
            <a:endParaRPr lang="ja-JP" altLang="en-US" sz="2400" b="1">
              <a:solidFill>
                <a:srgbClr val="FFFFFF"/>
              </a:solidFill>
              <a:latin typeface="Arial" pitchFamily="34" charset="0"/>
              <a:cs typeface="Arial" pitchFamily="34" charset="0"/>
            </a:endParaRPr>
          </a:p>
        </p:txBody>
      </p:sp>
      <p:sp>
        <p:nvSpPr>
          <p:cNvPr id="19" name="Rectangular Callout 18"/>
          <p:cNvSpPr/>
          <p:nvPr/>
        </p:nvSpPr>
        <p:spPr>
          <a:xfrm>
            <a:off x="571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a:solidFill>
                  <a:srgbClr val="FFFFFF"/>
                </a:solidFill>
                <a:latin typeface="Arial" pitchFamily="34" charset="0"/>
                <a:cs typeface="Arial" pitchFamily="34" charset="0"/>
              </a:rPr>
              <a:t>Do not disconnect supply without due process</a:t>
            </a:r>
            <a:endParaRPr lang="ja-JP" altLang="en-US" sz="1400" b="1">
              <a:solidFill>
                <a:srgbClr val="FFFFFF"/>
              </a:solidFill>
              <a:latin typeface="Arial" pitchFamily="34" charset="0"/>
              <a:cs typeface="Arial" pitchFamily="34" charset="0"/>
            </a:endParaRPr>
          </a:p>
        </p:txBody>
      </p:sp>
      <p:sp>
        <p:nvSpPr>
          <p:cNvPr id="20" name="Rectangular Callout 19"/>
          <p:cNvSpPr/>
          <p:nvPr/>
        </p:nvSpPr>
        <p:spPr>
          <a:xfrm>
            <a:off x="34290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a:solidFill>
                  <a:srgbClr val="FFFFFF"/>
                </a:solidFill>
                <a:latin typeface="Arial" pitchFamily="34" charset="0"/>
                <a:cs typeface="Arial" pitchFamily="34" charset="0"/>
              </a:rPr>
              <a:t>Pro-poor price regulation when supply is privatized</a:t>
            </a:r>
            <a:endParaRPr lang="ja-JP" altLang="en-US" sz="1400" b="1">
              <a:solidFill>
                <a:srgbClr val="FFFFFF"/>
              </a:solidFill>
              <a:latin typeface="Arial" pitchFamily="34" charset="0"/>
              <a:cs typeface="Arial" pitchFamily="34" charset="0"/>
            </a:endParaRPr>
          </a:p>
        </p:txBody>
      </p:sp>
      <p:sp>
        <p:nvSpPr>
          <p:cNvPr id="21" name="Rectangular Callout 20"/>
          <p:cNvSpPr/>
          <p:nvPr/>
        </p:nvSpPr>
        <p:spPr>
          <a:xfrm>
            <a:off x="6286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600" b="1">
                <a:solidFill>
                  <a:srgbClr val="FFFFFF"/>
                </a:solidFill>
                <a:latin typeface="Arial" pitchFamily="34" charset="0"/>
                <a:cs typeface="Arial" pitchFamily="34" charset="0"/>
              </a:rPr>
              <a:t>Ensure, over time, everyone is connected</a:t>
            </a:r>
            <a:endParaRPr lang="ja-JP" altLang="en-US" sz="1600" b="1">
              <a:solidFill>
                <a:srgbClr val="FFFFFF"/>
              </a:solidFill>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2899">
                                            <p:bg/>
                                          </p:spTgt>
                                        </p:tgtEl>
                                        <p:attrNameLst>
                                          <p:attrName>style.visibility</p:attrName>
                                        </p:attrNameLst>
                                      </p:cBhvr>
                                      <p:to>
                                        <p:strVal val="visible"/>
                                      </p:to>
                                    </p:set>
                                    <p:animEffect transition="in" filter="fade">
                                      <p:cBhvr>
                                        <p:cTn id="7" dur="2000"/>
                                        <p:tgtEl>
                                          <p:spTgt spid="59289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2899">
                                            <p:txEl>
                                              <p:pRg st="0" end="0"/>
                                            </p:txEl>
                                          </p:spTgt>
                                        </p:tgtEl>
                                        <p:attrNameLst>
                                          <p:attrName>style.visibility</p:attrName>
                                        </p:attrNameLst>
                                      </p:cBhvr>
                                      <p:to>
                                        <p:strVal val="visible"/>
                                      </p:to>
                                    </p:set>
                                    <p:animEffect transition="in" filter="fade">
                                      <p:cBhvr>
                                        <p:cTn id="10" dur="2000"/>
                                        <p:tgtEl>
                                          <p:spTgt spid="59289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220"/>
                                        </p:tgtEl>
                                        <p:attrNameLst>
                                          <p:attrName>style.visibility</p:attrName>
                                        </p:attrNameLst>
                                      </p:cBhvr>
                                      <p:to>
                                        <p:strVal val="visible"/>
                                      </p:to>
                                    </p:set>
                                    <p:animEffect transition="in" filter="blinds(horizontal)">
                                      <p:cBhvr>
                                        <p:cTn id="15" dur="500"/>
                                        <p:tgtEl>
                                          <p:spTgt spid="92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92904">
                                            <p:bg/>
                                          </p:spTgt>
                                        </p:tgtEl>
                                        <p:attrNameLst>
                                          <p:attrName>style.visibility</p:attrName>
                                        </p:attrNameLst>
                                      </p:cBhvr>
                                      <p:to>
                                        <p:strVal val="visible"/>
                                      </p:to>
                                    </p:set>
                                    <p:animEffect transition="in" filter="fade">
                                      <p:cBhvr>
                                        <p:cTn id="20" dur="2000"/>
                                        <p:tgtEl>
                                          <p:spTgt spid="592904">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2904">
                                            <p:txEl>
                                              <p:pRg st="0" end="0"/>
                                            </p:txEl>
                                          </p:spTgt>
                                        </p:tgtEl>
                                        <p:attrNameLst>
                                          <p:attrName>style.visibility</p:attrName>
                                        </p:attrNameLst>
                                      </p:cBhvr>
                                      <p:to>
                                        <p:strVal val="visible"/>
                                      </p:to>
                                    </p:set>
                                    <p:animEffect transition="in" filter="fade">
                                      <p:cBhvr>
                                        <p:cTn id="23" dur="2000"/>
                                        <p:tgtEl>
                                          <p:spTgt spid="59290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92905">
                                            <p:bg/>
                                          </p:spTgt>
                                        </p:tgtEl>
                                        <p:attrNameLst>
                                          <p:attrName>style.visibility</p:attrName>
                                        </p:attrNameLst>
                                      </p:cBhvr>
                                      <p:to>
                                        <p:strVal val="visible"/>
                                      </p:to>
                                    </p:set>
                                    <p:animEffect transition="in" filter="fade">
                                      <p:cBhvr>
                                        <p:cTn id="28" dur="2000"/>
                                        <p:tgtEl>
                                          <p:spTgt spid="592905">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2905">
                                            <p:txEl>
                                              <p:pRg st="0" end="0"/>
                                            </p:txEl>
                                          </p:spTgt>
                                        </p:tgtEl>
                                        <p:attrNameLst>
                                          <p:attrName>style.visibility</p:attrName>
                                        </p:attrNameLst>
                                      </p:cBhvr>
                                      <p:to>
                                        <p:strVal val="visible"/>
                                      </p:to>
                                    </p:set>
                                    <p:animEffect transition="in" filter="fade">
                                      <p:cBhvr>
                                        <p:cTn id="31" dur="2000"/>
                                        <p:tgtEl>
                                          <p:spTgt spid="59290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92906">
                                            <p:bg/>
                                          </p:spTgt>
                                        </p:tgtEl>
                                        <p:attrNameLst>
                                          <p:attrName>style.visibility</p:attrName>
                                        </p:attrNameLst>
                                      </p:cBhvr>
                                      <p:to>
                                        <p:strVal val="visible"/>
                                      </p:to>
                                    </p:set>
                                    <p:animEffect transition="in" filter="fade">
                                      <p:cBhvr>
                                        <p:cTn id="36" dur="2000"/>
                                        <p:tgtEl>
                                          <p:spTgt spid="592906">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92906">
                                            <p:txEl>
                                              <p:pRg st="0" end="0"/>
                                            </p:txEl>
                                          </p:spTgt>
                                        </p:tgtEl>
                                        <p:attrNameLst>
                                          <p:attrName>style.visibility</p:attrName>
                                        </p:attrNameLst>
                                      </p:cBhvr>
                                      <p:to>
                                        <p:strVal val="visible"/>
                                      </p:to>
                                    </p:set>
                                    <p:animEffect transition="in" filter="fade">
                                      <p:cBhvr>
                                        <p:cTn id="39" dur="2000"/>
                                        <p:tgtEl>
                                          <p:spTgt spid="592906">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221"/>
                                        </p:tgtEl>
                                        <p:attrNameLst>
                                          <p:attrName>style.visibility</p:attrName>
                                        </p:attrNameLst>
                                      </p:cBhvr>
                                      <p:to>
                                        <p:strVal val="visible"/>
                                      </p:to>
                                    </p:set>
                                    <p:animEffect transition="in" filter="fade">
                                      <p:cBhvr>
                                        <p:cTn id="44" dur="2000"/>
                                        <p:tgtEl>
                                          <p:spTgt spid="92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2908"/>
                                        </p:tgtEl>
                                        <p:attrNameLst>
                                          <p:attrName>style.visibility</p:attrName>
                                        </p:attrNameLst>
                                      </p:cBhvr>
                                      <p:to>
                                        <p:strVal val="visible"/>
                                      </p:to>
                                    </p:set>
                                    <p:animEffect transition="in" filter="fade">
                                      <p:cBhvr>
                                        <p:cTn id="47" dur="2000"/>
                                        <p:tgtEl>
                                          <p:spTgt spid="59290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222"/>
                                        </p:tgtEl>
                                        <p:attrNameLst>
                                          <p:attrName>style.visibility</p:attrName>
                                        </p:attrNameLst>
                                      </p:cBhvr>
                                      <p:to>
                                        <p:strVal val="visible"/>
                                      </p:to>
                                    </p:set>
                                    <p:animEffect transition="in" filter="fade">
                                      <p:cBhvr>
                                        <p:cTn id="52" dur="2000"/>
                                        <p:tgtEl>
                                          <p:spTgt spid="92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92907"/>
                                        </p:tgtEl>
                                        <p:attrNameLst>
                                          <p:attrName>style.visibility</p:attrName>
                                        </p:attrNameLst>
                                      </p:cBhvr>
                                      <p:to>
                                        <p:strVal val="visible"/>
                                      </p:to>
                                    </p:set>
                                    <p:animEffect transition="in" filter="fade">
                                      <p:cBhvr>
                                        <p:cTn id="55" dur="2000"/>
                                        <p:tgtEl>
                                          <p:spTgt spid="5929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223"/>
                                        </p:tgtEl>
                                        <p:attrNameLst>
                                          <p:attrName>style.visibility</p:attrName>
                                        </p:attrNameLst>
                                      </p:cBhvr>
                                      <p:to>
                                        <p:strVal val="visible"/>
                                      </p:to>
                                    </p:set>
                                    <p:animEffect transition="in" filter="fade">
                                      <p:cBhvr>
                                        <p:cTn id="60" dur="2000"/>
                                        <p:tgtEl>
                                          <p:spTgt spid="92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92909"/>
                                        </p:tgtEl>
                                        <p:attrNameLst>
                                          <p:attrName>style.visibility</p:attrName>
                                        </p:attrNameLst>
                                      </p:cBhvr>
                                      <p:to>
                                        <p:strVal val="visible"/>
                                      </p:to>
                                    </p:set>
                                    <p:animEffect transition="in" filter="fade">
                                      <p:cBhvr>
                                        <p:cTn id="63" dur="2000"/>
                                        <p:tgtEl>
                                          <p:spTgt spid="592909"/>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blinds(horizontal)">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blinds(horizontal)">
                                      <p:cBhvr>
                                        <p:cTn id="73" dur="5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blinds(horizontal)">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blinds(horizontal)">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899" grpId="0" build="allAtOnce" animBg="1"/>
      <p:bldP spid="9220" grpId="0" animBg="1"/>
      <p:bldP spid="9221" grpId="0" animBg="1"/>
      <p:bldP spid="9222" grpId="0" animBg="1"/>
      <p:bldP spid="9223" grpId="0" animBg="1"/>
      <p:bldP spid="592904" grpId="0" build="allAtOnce" animBg="1"/>
      <p:bldP spid="592905" grpId="0" build="allAtOnce" animBg="1"/>
      <p:bldP spid="592906" grpId="0" build="allAtOnce" animBg="1"/>
      <p:bldP spid="592907" grpId="0" animBg="1"/>
      <p:bldP spid="592908" grpId="0" animBg="1"/>
      <p:bldP spid="592909" grpId="0" animBg="1"/>
      <p:bldP spid="16" grpId="0" animBg="1"/>
      <p:bldP spid="19" grpId="0" animBg="1"/>
      <p:bldP spid="20"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idx="4294967295"/>
          </p:nvPr>
        </p:nvSpPr>
        <p:spPr>
          <a:xfrm>
            <a:off x="1692275" y="0"/>
            <a:ext cx="7451725" cy="836613"/>
          </a:xfrm>
        </p:spPr>
        <p:txBody>
          <a:bodyPr/>
          <a:lstStyle/>
          <a:p>
            <a:pPr eaLnBrk="1" hangingPunct="1"/>
            <a:r>
              <a:rPr lang="en-GB" sz="3300" b="1" smtClean="0">
                <a:solidFill>
                  <a:srgbClr val="0068AD"/>
                </a:solidFill>
              </a:rPr>
              <a:t>Example: Right to Education</a:t>
            </a:r>
          </a:p>
        </p:txBody>
      </p:sp>
      <p:graphicFrame>
        <p:nvGraphicFramePr>
          <p:cNvPr id="76832" name="Group 32"/>
          <p:cNvGraphicFramePr>
            <a:graphicFrameLocks noGrp="1"/>
          </p:cNvGraphicFramePr>
          <p:nvPr/>
        </p:nvGraphicFramePr>
        <p:xfrm>
          <a:off x="1547813" y="976313"/>
          <a:ext cx="7308850" cy="5707063"/>
        </p:xfrm>
        <a:graphic>
          <a:graphicData uri="http://schemas.openxmlformats.org/drawingml/2006/table">
            <a:tbl>
              <a:tblPr/>
              <a:tblGrid>
                <a:gridCol w="2357437"/>
                <a:gridCol w="3076575"/>
                <a:gridCol w="1874838"/>
              </a:tblGrid>
              <a:tr h="15763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Rights Holder: </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Children with disabilities</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Claim:</a:t>
                      </a: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ensure access to quality primary and secondary education without discrimination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89063">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(1):</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School Administration</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Obligations:</a:t>
                      </a: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improve physical accessibility to classroom and toilets, ensure teachers attendance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87475">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(2):</a:t>
                      </a:r>
                      <a:endPar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Provincial Direction of Education</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carry out regular inspections in public and private schools and address individual complaints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82675">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 Bearer (3):</a:t>
                      </a:r>
                      <a:endParaRPr kumimoji="0" lang="en-US"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Ministry of Education</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r>
                        <a:rPr kumimoji="0" lang="en-GB"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promote inclusive education policies, train teachers, adapt textbooks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6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GB" sz="16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p:txBody>
          <a:bodyPr/>
          <a:lstStyle/>
          <a:p>
            <a:pPr eaLnBrk="1" hangingPunct="1"/>
            <a:r>
              <a:rPr lang="en-US" b="1" smtClean="0"/>
              <a:t>Session objectives</a:t>
            </a:r>
          </a:p>
        </p:txBody>
      </p:sp>
      <p:sp>
        <p:nvSpPr>
          <p:cNvPr id="17410" name="Rectangle 3"/>
          <p:cNvSpPr>
            <a:spLocks noGrp="1"/>
          </p:cNvSpPr>
          <p:nvPr>
            <p:ph type="body" idx="4294967295"/>
          </p:nvPr>
        </p:nvSpPr>
        <p:spPr/>
        <p:txBody>
          <a:bodyPr/>
          <a:lstStyle/>
          <a:p>
            <a:pPr eaLnBrk="1" hangingPunct="1">
              <a:spcBef>
                <a:spcPct val="40000"/>
              </a:spcBef>
              <a:buFont typeface="Arial" charset="0"/>
              <a:buNone/>
            </a:pPr>
            <a:endParaRPr lang="en-GB" sz="2800" smtClean="0"/>
          </a:p>
          <a:p>
            <a:pPr eaLnBrk="1" hangingPunct="1">
              <a:spcBef>
                <a:spcPct val="40000"/>
              </a:spcBef>
            </a:pPr>
            <a:r>
              <a:rPr lang="en-GB" sz="2800" smtClean="0"/>
              <a:t>Understand the value added of a HRBA in country analysis and UN programming</a:t>
            </a:r>
          </a:p>
          <a:p>
            <a:pPr eaLnBrk="1" hangingPunct="1">
              <a:spcBef>
                <a:spcPct val="40000"/>
              </a:spcBef>
            </a:pPr>
            <a:endParaRPr lang="en-GB" sz="2800" smtClean="0"/>
          </a:p>
          <a:p>
            <a:pPr eaLnBrk="1" hangingPunct="1">
              <a:spcBef>
                <a:spcPct val="40000"/>
              </a:spcBef>
            </a:pPr>
            <a:r>
              <a:rPr lang="en-GB" sz="2800" smtClean="0"/>
              <a:t>Apply the HRBA to the analysis of </a:t>
            </a:r>
            <a:r>
              <a:rPr lang="en-US" sz="2800" b="1" smtClean="0"/>
              <a:t>real</a:t>
            </a:r>
            <a:r>
              <a:rPr lang="en-US" sz="2800" smtClean="0"/>
              <a:t> country development challenges</a:t>
            </a:r>
            <a:r>
              <a:rPr lang="en-GB" sz="2800" smtClean="0"/>
              <a:t> in three basic steps: causal, role and capacity gap analysis</a:t>
            </a:r>
          </a:p>
          <a:p>
            <a:pPr eaLnBrk="1" hangingPunct="1"/>
            <a:endParaRPr lang="en-US" sz="2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3"/>
          <p:cNvSpPr>
            <a:spLocks noGrp="1"/>
          </p:cNvSpPr>
          <p:nvPr>
            <p:ph type="body" idx="4294967295"/>
          </p:nvPr>
        </p:nvSpPr>
        <p:spPr>
          <a:xfrm>
            <a:off x="539750" y="2060575"/>
            <a:ext cx="8147050" cy="4065588"/>
          </a:xfrm>
        </p:spPr>
        <p:txBody>
          <a:bodyPr/>
          <a:lstStyle/>
          <a:p>
            <a:pPr eaLnBrk="1" hangingPunct="1">
              <a:lnSpc>
                <a:spcPct val="90000"/>
              </a:lnSpc>
              <a:buFont typeface="Arial" charset="0"/>
              <a:buNone/>
            </a:pPr>
            <a:r>
              <a:rPr lang="en-US" sz="2800" smtClean="0"/>
              <a:t>1. From your causal analysis, select one of the causes in which you want to focus on and highlight why you chose it</a:t>
            </a:r>
          </a:p>
          <a:p>
            <a:pPr eaLnBrk="1" hangingPunct="1">
              <a:lnSpc>
                <a:spcPct val="90000"/>
              </a:lnSpc>
              <a:buFont typeface="Arial" charset="0"/>
              <a:buNone/>
            </a:pPr>
            <a:endParaRPr lang="en-US" sz="2800" smtClean="0"/>
          </a:p>
          <a:p>
            <a:pPr eaLnBrk="1" hangingPunct="1">
              <a:lnSpc>
                <a:spcPct val="90000"/>
              </a:lnSpc>
              <a:buFont typeface="Arial" charset="0"/>
              <a:buNone/>
            </a:pPr>
            <a:r>
              <a:rPr lang="en-US" sz="2800" smtClean="0"/>
              <a:t>2. Identify a main right-holder and a critical claim</a:t>
            </a:r>
          </a:p>
          <a:p>
            <a:pPr eaLnBrk="1" hangingPunct="1">
              <a:lnSpc>
                <a:spcPct val="90000"/>
              </a:lnSpc>
              <a:buFont typeface="Arial" charset="0"/>
              <a:buNone/>
            </a:pPr>
            <a:endParaRPr lang="en-US" sz="2800" smtClean="0"/>
          </a:p>
          <a:p>
            <a:pPr eaLnBrk="1" hangingPunct="1">
              <a:lnSpc>
                <a:spcPct val="90000"/>
              </a:lnSpc>
              <a:buFont typeface="Arial" charset="0"/>
              <a:buNone/>
            </a:pPr>
            <a:r>
              <a:rPr lang="en-US" sz="2800" smtClean="0"/>
              <a:t>3. Identify the max. 3 duty-bearers who should do something about that claim  and their most critical obligations</a:t>
            </a:r>
          </a:p>
          <a:p>
            <a:pPr eaLnBrk="1" hangingPunct="1">
              <a:lnSpc>
                <a:spcPct val="90000"/>
              </a:lnSpc>
            </a:pPr>
            <a:endParaRPr lang="en-US" sz="2800" smtClean="0"/>
          </a:p>
        </p:txBody>
      </p:sp>
      <p:sp>
        <p:nvSpPr>
          <p:cNvPr id="221187" name="Rectangle 3"/>
          <p:cNvSpPr>
            <a:spLocks noGrp="1" noChangeArrowheads="1"/>
          </p:cNvSpPr>
          <p:nvPr>
            <p:ph type="title" idx="4294967295"/>
          </p:nvPr>
        </p:nvSpPr>
        <p:spPr>
          <a:xfrm>
            <a:off x="1619250" y="274638"/>
            <a:ext cx="7067550" cy="1143000"/>
          </a:xfrm>
          <a:solidFill>
            <a:schemeClr val="accent1"/>
          </a:solidFill>
          <a:effectLst>
            <a:outerShdw dist="107763" dir="2700000" algn="ctr" rotWithShape="0">
              <a:schemeClr val="bg2">
                <a:alpha val="50000"/>
              </a:schemeClr>
            </a:outerShdw>
          </a:effectLst>
        </p:spPr>
        <p:txBody>
          <a:bodyPr/>
          <a:lstStyle/>
          <a:p>
            <a:pPr eaLnBrk="1" hangingPunct="1">
              <a:defRPr/>
            </a:pPr>
            <a:r>
              <a:rPr lang="en-US" smtClean="0"/>
              <a:t>Group Work: Role Analysis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Grp="1" noChangeArrowheads="1"/>
          </p:cNvSpPr>
          <p:nvPr>
            <p:ph type="title" idx="4294967295"/>
          </p:nvPr>
        </p:nvSpPr>
        <p:spPr>
          <a:xfrm>
            <a:off x="1200150" y="0"/>
            <a:ext cx="7943850" cy="1168400"/>
          </a:xfrm>
        </p:spPr>
        <p:txBody>
          <a:bodyPr/>
          <a:lstStyle/>
          <a:p>
            <a:pPr eaLnBrk="1" hangingPunct="1"/>
            <a:r>
              <a:rPr lang="en-GB" sz="3300" b="1" smtClean="0">
                <a:solidFill>
                  <a:srgbClr val="0068AD"/>
                </a:solidFill>
              </a:rPr>
              <a:t>Example: Right to Education</a:t>
            </a:r>
          </a:p>
        </p:txBody>
      </p:sp>
      <p:graphicFrame>
        <p:nvGraphicFramePr>
          <p:cNvPr id="80921" name="Group 25"/>
          <p:cNvGraphicFramePr>
            <a:graphicFrameLocks noGrp="1"/>
          </p:cNvGraphicFramePr>
          <p:nvPr/>
        </p:nvGraphicFramePr>
        <p:xfrm>
          <a:off x="1403350" y="1125538"/>
          <a:ext cx="7740650" cy="5756911"/>
        </p:xfrm>
        <a:graphic>
          <a:graphicData uri="http://schemas.openxmlformats.org/drawingml/2006/table">
            <a:tbl>
              <a:tblPr/>
              <a:tblGrid>
                <a:gridCol w="2497138"/>
                <a:gridCol w="3259137"/>
                <a:gridCol w="1984375"/>
              </a:tblGrid>
              <a:tr h="12969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Rights Holder: </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Claim:</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90650">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(1):</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Obligations:</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12913">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(2):</a:t>
                      </a:r>
                      <a:endPar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83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 Bearer (3):</a:t>
                      </a:r>
                      <a:endPar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n-GB"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7825" name="Rectangle 2"/>
          <p:cNvSpPr>
            <a:spLocks noGrp="1" noChangeArrowheads="1"/>
          </p:cNvSpPr>
          <p:nvPr>
            <p:ph type="title" idx="4294967295"/>
          </p:nvPr>
        </p:nvSpPr>
        <p:spPr/>
        <p:txBody>
          <a:bodyPr/>
          <a:lstStyle/>
          <a:p>
            <a:pPr eaLnBrk="1" hangingPunct="1"/>
            <a:r>
              <a:rPr lang="en-CA" sz="4000" b="1" smtClean="0"/>
              <a:t>Analysis in 3 steps</a:t>
            </a:r>
          </a:p>
        </p:txBody>
      </p:sp>
      <p:sp>
        <p:nvSpPr>
          <p:cNvPr id="77826" name="Rectangle 3"/>
          <p:cNvSpPr>
            <a:spLocks noGrp="1" noChangeArrowheads="1"/>
          </p:cNvSpPr>
          <p:nvPr>
            <p:ph type="body" idx="4294967295"/>
          </p:nvPr>
        </p:nvSpPr>
        <p:spPr>
          <a:xfrm>
            <a:off x="468313" y="1484313"/>
            <a:ext cx="8229600" cy="5013325"/>
          </a:xfrm>
        </p:spPr>
        <p:txBody>
          <a:bodyPr/>
          <a:lstStyle/>
          <a:p>
            <a:pPr eaLnBrk="1" hangingPunct="1">
              <a:lnSpc>
                <a:spcPct val="80000"/>
              </a:lnSpc>
              <a:buFont typeface="Wingdings" pitchFamily="2" charset="2"/>
              <a:buNone/>
            </a:pPr>
            <a:r>
              <a:rPr lang="en-CA" sz="2000" b="1" dirty="0" smtClean="0"/>
              <a:t>1. WHY?</a:t>
            </a:r>
            <a:r>
              <a:rPr lang="en-CA" sz="1800" dirty="0" smtClean="0"/>
              <a:t>	</a:t>
            </a:r>
            <a:r>
              <a:rPr lang="en-CA" sz="2400" dirty="0" smtClean="0"/>
              <a:t>			     		</a:t>
            </a:r>
            <a:r>
              <a:rPr lang="en-CA" sz="2000" b="1" dirty="0" smtClean="0"/>
              <a:t>Causal analysis</a:t>
            </a:r>
          </a:p>
          <a:p>
            <a:pPr eaLnBrk="1" hangingPunct="1">
              <a:lnSpc>
                <a:spcPct val="80000"/>
              </a:lnSpc>
              <a:buFont typeface="Wingdings" pitchFamily="2" charset="2"/>
              <a:buNone/>
            </a:pPr>
            <a:r>
              <a:rPr lang="en-CA" sz="1800" dirty="0" smtClean="0"/>
              <a:t>Which rights are implicated that explain </a:t>
            </a:r>
          </a:p>
          <a:p>
            <a:pPr eaLnBrk="1" hangingPunct="1">
              <a:lnSpc>
                <a:spcPct val="80000"/>
              </a:lnSpc>
              <a:buFont typeface="Wingdings" pitchFamily="2" charset="2"/>
              <a:buNone/>
            </a:pPr>
            <a:r>
              <a:rPr lang="en-CA" sz="1800" dirty="0" smtClean="0"/>
              <a:t>why there is a problem?</a:t>
            </a:r>
          </a:p>
          <a:p>
            <a:pPr eaLnBrk="1" hangingPunct="1">
              <a:lnSpc>
                <a:spcPct val="80000"/>
              </a:lnSpc>
              <a:buFont typeface="Wingdings" pitchFamily="2" charset="2"/>
              <a:buNone/>
            </a:pPr>
            <a:endParaRPr lang="en-CA" sz="1800" dirty="0" smtClean="0"/>
          </a:p>
          <a:p>
            <a:pPr eaLnBrk="1" hangingPunct="1">
              <a:lnSpc>
                <a:spcPct val="80000"/>
              </a:lnSpc>
              <a:buFont typeface="Wingdings" pitchFamily="2" charset="2"/>
              <a:buNone/>
            </a:pPr>
            <a:r>
              <a:rPr lang="en-CA" sz="2000" b="1" dirty="0" smtClean="0"/>
              <a:t>2. WHO?</a:t>
            </a:r>
            <a:r>
              <a:rPr lang="en-CA" sz="2400" b="1" dirty="0" smtClean="0"/>
              <a:t>	</a:t>
            </a:r>
            <a:r>
              <a:rPr lang="en-CA" sz="2400" dirty="0" smtClean="0"/>
              <a:t>		     	     	</a:t>
            </a:r>
            <a:endParaRPr lang="en-CA" sz="1800" dirty="0" smtClean="0"/>
          </a:p>
          <a:p>
            <a:pPr eaLnBrk="1" hangingPunct="1">
              <a:lnSpc>
                <a:spcPct val="80000"/>
              </a:lnSpc>
              <a:buFont typeface="Wingdings" pitchFamily="2" charset="2"/>
              <a:buNone/>
            </a:pPr>
            <a:r>
              <a:rPr lang="en-CA" sz="1800" dirty="0" smtClean="0"/>
              <a:t>Who are the duty-bearers? 				 </a:t>
            </a:r>
            <a:r>
              <a:rPr lang="en-CA" sz="2000" b="1" dirty="0" smtClean="0"/>
              <a:t>Role analysis</a:t>
            </a:r>
            <a:endParaRPr lang="en-CA" sz="1800" dirty="0" smtClean="0"/>
          </a:p>
          <a:p>
            <a:pPr eaLnBrk="1" hangingPunct="1">
              <a:lnSpc>
                <a:spcPct val="80000"/>
              </a:lnSpc>
              <a:buFont typeface="Wingdings" pitchFamily="2" charset="2"/>
              <a:buNone/>
            </a:pPr>
            <a:r>
              <a:rPr lang="en-CA" sz="1800" dirty="0" smtClean="0"/>
              <a:t>Who are the rights-holders?</a:t>
            </a:r>
          </a:p>
          <a:p>
            <a:pPr eaLnBrk="1" hangingPunct="1">
              <a:lnSpc>
                <a:spcPct val="80000"/>
              </a:lnSpc>
              <a:buFont typeface="Wingdings" pitchFamily="2" charset="2"/>
              <a:buNone/>
            </a:pPr>
            <a:r>
              <a:rPr lang="en-CA" sz="1800" dirty="0" smtClean="0"/>
              <a:t>Who has to do something about it?	 		</a:t>
            </a:r>
          </a:p>
          <a:p>
            <a:pPr eaLnBrk="1" hangingPunct="1">
              <a:lnSpc>
                <a:spcPct val="80000"/>
              </a:lnSpc>
              <a:buFont typeface="Wingdings" pitchFamily="2" charset="2"/>
              <a:buNone/>
            </a:pPr>
            <a:r>
              <a:rPr lang="en-CA" sz="1800" dirty="0" smtClean="0"/>
              <a:t>    		</a:t>
            </a:r>
            <a:endParaRPr lang="en-CA" sz="2000" b="1" dirty="0" smtClean="0"/>
          </a:p>
          <a:p>
            <a:pPr eaLnBrk="1" hangingPunct="1">
              <a:lnSpc>
                <a:spcPct val="80000"/>
              </a:lnSpc>
              <a:buFont typeface="Wingdings" pitchFamily="2" charset="2"/>
              <a:buNone/>
            </a:pPr>
            <a:r>
              <a:rPr lang="en-CA" sz="2000" b="1" dirty="0" smtClean="0">
                <a:solidFill>
                  <a:srgbClr val="0033CC"/>
                </a:solidFill>
              </a:rPr>
              <a:t>3. WHAT? </a:t>
            </a:r>
          </a:p>
          <a:p>
            <a:pPr eaLnBrk="1" hangingPunct="1">
              <a:lnSpc>
                <a:spcPct val="80000"/>
              </a:lnSpc>
              <a:buFont typeface="Wingdings" pitchFamily="2" charset="2"/>
              <a:buNone/>
            </a:pPr>
            <a:r>
              <a:rPr lang="en-CA" sz="1800" dirty="0" smtClean="0">
                <a:solidFill>
                  <a:srgbClr val="0033CC"/>
                </a:solidFill>
              </a:rPr>
              <a:t>What capacity gaps are preventing 			 </a:t>
            </a:r>
            <a:r>
              <a:rPr lang="en-CA" sz="2000" b="1" dirty="0" smtClean="0">
                <a:solidFill>
                  <a:srgbClr val="0033CC"/>
                </a:solidFill>
              </a:rPr>
              <a:t>Capacity gaps analysis</a:t>
            </a:r>
            <a:endParaRPr lang="en-CA" sz="1800" dirty="0" smtClean="0">
              <a:solidFill>
                <a:srgbClr val="0033CC"/>
              </a:solidFill>
            </a:endParaRPr>
          </a:p>
          <a:p>
            <a:pPr eaLnBrk="1" hangingPunct="1">
              <a:lnSpc>
                <a:spcPct val="80000"/>
              </a:lnSpc>
              <a:buFont typeface="Wingdings" pitchFamily="2" charset="2"/>
              <a:buNone/>
            </a:pPr>
            <a:r>
              <a:rPr lang="en-CA" sz="1800" dirty="0" smtClean="0">
                <a:solidFill>
                  <a:srgbClr val="0033CC"/>
                </a:solidFill>
              </a:rPr>
              <a:t>duty bearers from fulfilling their duties?</a:t>
            </a:r>
          </a:p>
          <a:p>
            <a:pPr eaLnBrk="1" hangingPunct="1">
              <a:lnSpc>
                <a:spcPct val="80000"/>
              </a:lnSpc>
              <a:buFont typeface="Wingdings" pitchFamily="2" charset="2"/>
              <a:buNone/>
            </a:pPr>
            <a:r>
              <a:rPr lang="en-CA" sz="1800" dirty="0" smtClean="0">
                <a:solidFill>
                  <a:srgbClr val="0033CC"/>
                </a:solidFill>
              </a:rPr>
              <a:t>and </a:t>
            </a:r>
          </a:p>
          <a:p>
            <a:pPr eaLnBrk="1" hangingPunct="1">
              <a:lnSpc>
                <a:spcPct val="80000"/>
              </a:lnSpc>
              <a:buFont typeface="Wingdings" pitchFamily="2" charset="2"/>
              <a:buNone/>
            </a:pPr>
            <a:r>
              <a:rPr lang="en-CA" sz="1800" dirty="0" smtClean="0">
                <a:solidFill>
                  <a:srgbClr val="0033CC"/>
                </a:solidFill>
              </a:rPr>
              <a:t>What capacity gaps are preventing rights-holders </a:t>
            </a:r>
          </a:p>
          <a:p>
            <a:pPr eaLnBrk="1" hangingPunct="1">
              <a:lnSpc>
                <a:spcPct val="80000"/>
              </a:lnSpc>
              <a:buFont typeface="Wingdings" pitchFamily="2" charset="2"/>
              <a:buNone/>
            </a:pPr>
            <a:r>
              <a:rPr lang="en-CA" sz="1800" dirty="0" smtClean="0">
                <a:solidFill>
                  <a:srgbClr val="0033CC"/>
                </a:solidFill>
              </a:rPr>
              <a:t>from claiming their rights?</a:t>
            </a:r>
          </a:p>
          <a:p>
            <a:pPr eaLnBrk="1" hangingPunct="1">
              <a:lnSpc>
                <a:spcPct val="80000"/>
              </a:lnSpc>
              <a:buFont typeface="Wingdings" pitchFamily="2" charset="2"/>
              <a:buNone/>
            </a:pPr>
            <a:r>
              <a:rPr lang="en-CA" sz="1800" dirty="0" smtClean="0">
                <a:solidFill>
                  <a:srgbClr val="0033CC"/>
                </a:solidFill>
              </a:rPr>
              <a:t>What do they need to take action?</a:t>
            </a:r>
          </a:p>
          <a:p>
            <a:pPr eaLnBrk="1" hangingPunct="1">
              <a:lnSpc>
                <a:spcPct val="80000"/>
              </a:lnSpc>
              <a:buFont typeface="Wingdings" pitchFamily="2" charset="2"/>
              <a:buNone/>
            </a:pPr>
            <a:endParaRPr lang="en-CA" sz="1800" dirty="0" smtClean="0">
              <a:solidFill>
                <a:srgbClr val="0033CC"/>
              </a:solidFill>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a:solidFill>
                  <a:schemeClr val="tx1"/>
                </a:solidFill>
                <a:cs typeface="Arial" pitchFamily="34" charset="0"/>
              </a:rPr>
              <a:t>HRBA to analysis in three steps</a:t>
            </a:r>
          </a:p>
        </p:txBody>
      </p:sp>
      <p:sp>
        <p:nvSpPr>
          <p:cNvPr id="4" name="3 Elipse"/>
          <p:cNvSpPr/>
          <p:nvPr/>
        </p:nvSpPr>
        <p:spPr>
          <a:xfrm>
            <a:off x="3635375" y="1196975"/>
            <a:ext cx="1512888"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Causality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1</a:t>
            </a:r>
          </a:p>
        </p:txBody>
      </p:sp>
      <p:sp>
        <p:nvSpPr>
          <p:cNvPr id="5" name="4 Elipse"/>
          <p:cNvSpPr/>
          <p:nvPr/>
        </p:nvSpPr>
        <p:spPr>
          <a:xfrm>
            <a:off x="3635375" y="2997200"/>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Role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2</a:t>
            </a:r>
          </a:p>
        </p:txBody>
      </p:sp>
      <p:sp>
        <p:nvSpPr>
          <p:cNvPr id="79876" name="5 Elipse"/>
          <p:cNvSpPr>
            <a:spLocks noChangeArrowheads="1"/>
          </p:cNvSpPr>
          <p:nvPr/>
        </p:nvSpPr>
        <p:spPr bwMode="auto">
          <a:xfrm>
            <a:off x="3635375" y="4941888"/>
            <a:ext cx="1441450" cy="1511300"/>
          </a:xfrm>
          <a:prstGeom prst="ellipse">
            <a:avLst/>
          </a:prstGeom>
          <a:solidFill>
            <a:srgbClr val="FF0000"/>
          </a:solidFill>
          <a:ln w="25400" algn="ctr">
            <a:solidFill>
              <a:srgbClr val="385D8A"/>
            </a:solidFill>
            <a:round/>
            <a:headEnd/>
            <a:tailEnd/>
          </a:ln>
        </p:spPr>
        <p:txBody>
          <a:bodyPr anchor="ctr"/>
          <a:lstStyle/>
          <a:p>
            <a:pPr algn="ctr"/>
            <a:r>
              <a:rPr lang="en-US">
                <a:latin typeface="Calibri" pitchFamily="34" charset="0"/>
                <a:cs typeface="Arial" charset="0"/>
              </a:rPr>
              <a:t>Capacity gap analysis</a:t>
            </a:r>
          </a:p>
          <a:p>
            <a:pPr algn="ctr"/>
            <a:endParaRPr lang="en-US">
              <a:latin typeface="Calibri" pitchFamily="34" charset="0"/>
              <a:cs typeface="Arial" charset="0"/>
            </a:endParaRPr>
          </a:p>
          <a:p>
            <a:pPr algn="ctr"/>
            <a:r>
              <a:rPr lang="en-US">
                <a:latin typeface="Calibri" pitchFamily="34" charset="0"/>
                <a:cs typeface="Arial" charset="0"/>
              </a:rPr>
              <a:t>3</a:t>
            </a:r>
          </a:p>
        </p:txBody>
      </p:sp>
      <p:sp>
        <p:nvSpPr>
          <p:cNvPr id="79877" name="6 CuadroTexto"/>
          <p:cNvSpPr txBox="1">
            <a:spLocks noChangeArrowheads="1"/>
          </p:cNvSpPr>
          <p:nvPr/>
        </p:nvSpPr>
        <p:spPr bwMode="auto">
          <a:xfrm>
            <a:off x="5724525" y="1628775"/>
            <a:ext cx="2232025" cy="923330"/>
          </a:xfrm>
          <a:prstGeom prst="rect">
            <a:avLst/>
          </a:prstGeom>
          <a:noFill/>
          <a:ln w="9525">
            <a:noFill/>
            <a:miter lim="800000"/>
            <a:headEnd/>
            <a:tailEnd/>
          </a:ln>
        </p:spPr>
        <p:txBody>
          <a:bodyPr>
            <a:spAutoFit/>
          </a:bodyPr>
          <a:lstStyle/>
          <a:p>
            <a:r>
              <a:rPr lang="en-US" dirty="0">
                <a:latin typeface="Calibri" pitchFamily="34" charset="0"/>
                <a:cs typeface="Arial" charset="0"/>
              </a:rPr>
              <a:t>Why?</a:t>
            </a:r>
          </a:p>
          <a:p>
            <a:r>
              <a:rPr lang="en-US" dirty="0">
                <a:latin typeface="Calibri" pitchFamily="34" charset="0"/>
                <a:cs typeface="Arial" charset="0"/>
              </a:rPr>
              <a:t>Which rights are </a:t>
            </a:r>
            <a:r>
              <a:rPr lang="en-US" dirty="0" smtClean="0">
                <a:latin typeface="Calibri" pitchFamily="34" charset="0"/>
                <a:cs typeface="Arial" charset="0"/>
              </a:rPr>
              <a:t>at stake?</a:t>
            </a:r>
            <a:endParaRPr lang="en-US" dirty="0">
              <a:latin typeface="Calibri" pitchFamily="34" charset="0"/>
              <a:cs typeface="Arial" charset="0"/>
            </a:endParaRPr>
          </a:p>
        </p:txBody>
      </p:sp>
      <p:sp>
        <p:nvSpPr>
          <p:cNvPr id="79878" name="7 CuadroTexto"/>
          <p:cNvSpPr txBox="1">
            <a:spLocks noChangeArrowheads="1"/>
          </p:cNvSpPr>
          <p:nvPr/>
        </p:nvSpPr>
        <p:spPr bwMode="auto">
          <a:xfrm>
            <a:off x="5867400" y="3213100"/>
            <a:ext cx="2089150" cy="641350"/>
          </a:xfrm>
          <a:prstGeom prst="rect">
            <a:avLst/>
          </a:prstGeom>
          <a:noFill/>
          <a:ln w="9525">
            <a:noFill/>
            <a:miter lim="800000"/>
            <a:headEnd/>
            <a:tailEnd/>
          </a:ln>
        </p:spPr>
        <p:txBody>
          <a:bodyPr>
            <a:spAutoFit/>
          </a:bodyPr>
          <a:lstStyle/>
          <a:p>
            <a:r>
              <a:rPr lang="en-US">
                <a:latin typeface="Calibri" pitchFamily="34" charset="0"/>
                <a:cs typeface="Arial" charset="0"/>
              </a:rPr>
              <a:t>Who has to do something about it?</a:t>
            </a:r>
          </a:p>
        </p:txBody>
      </p:sp>
      <p:sp>
        <p:nvSpPr>
          <p:cNvPr id="79879" name="8 CuadroTexto"/>
          <p:cNvSpPr txBox="1">
            <a:spLocks noChangeArrowheads="1"/>
          </p:cNvSpPr>
          <p:nvPr/>
        </p:nvSpPr>
        <p:spPr bwMode="auto">
          <a:xfrm>
            <a:off x="5940425" y="5229225"/>
            <a:ext cx="2303463" cy="641350"/>
          </a:xfrm>
          <a:prstGeom prst="rect">
            <a:avLst/>
          </a:prstGeom>
          <a:noFill/>
          <a:ln w="9525">
            <a:noFill/>
            <a:miter lim="800000"/>
            <a:headEnd/>
            <a:tailEnd/>
          </a:ln>
        </p:spPr>
        <p:txBody>
          <a:bodyPr>
            <a:spAutoFit/>
          </a:bodyPr>
          <a:lstStyle/>
          <a:p>
            <a:r>
              <a:rPr lang="en-US" b="1">
                <a:solidFill>
                  <a:srgbClr val="FF0000"/>
                </a:solidFill>
                <a:latin typeface="Calibri" pitchFamily="34" charset="0"/>
                <a:cs typeface="Arial" charset="0"/>
              </a:rPr>
              <a:t>What</a:t>
            </a:r>
            <a:r>
              <a:rPr lang="en-US">
                <a:solidFill>
                  <a:srgbClr val="FF0000"/>
                </a:solidFill>
                <a:latin typeface="Calibri" pitchFamily="34" charset="0"/>
                <a:cs typeface="Arial" charset="0"/>
              </a:rPr>
              <a:t> do they need to take action?</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5"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9883" name="21 Conector recto de flecha"/>
          <p:cNvCxnSpPr>
            <a:cxnSpLocks noChangeShapeType="1"/>
            <a:stCxn id="4" idx="6"/>
            <a:endCxn id="79877" idx="1"/>
          </p:cNvCxnSpPr>
          <p:nvPr/>
        </p:nvCxnSpPr>
        <p:spPr bwMode="auto">
          <a:xfrm>
            <a:off x="5148263" y="1952625"/>
            <a:ext cx="576262" cy="137815"/>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a:solidFill>
                  <a:schemeClr val="tx1"/>
                </a:solidFill>
                <a:cs typeface="Arial" pitchFamily="34" charset="0"/>
              </a:rPr>
              <a:t>Assessment</a:t>
            </a:r>
          </a:p>
        </p:txBody>
      </p:sp>
      <p:sp>
        <p:nvSpPr>
          <p:cNvPr id="79886" name="37 CuadroTexto"/>
          <p:cNvSpPr txBox="1">
            <a:spLocks noChangeArrowheads="1"/>
          </p:cNvSpPr>
          <p:nvPr/>
        </p:nvSpPr>
        <p:spPr bwMode="auto">
          <a:xfrm>
            <a:off x="6156325" y="404813"/>
            <a:ext cx="1871663" cy="641350"/>
          </a:xfrm>
          <a:prstGeom prst="rect">
            <a:avLst/>
          </a:prstGeom>
          <a:noFill/>
          <a:ln w="9525">
            <a:noFill/>
            <a:miter lim="800000"/>
            <a:headEnd/>
            <a:tailEnd/>
          </a:ln>
        </p:spPr>
        <p:txBody>
          <a:bodyPr>
            <a:spAutoFit/>
          </a:bodyPr>
          <a:lstStyle/>
          <a:p>
            <a:r>
              <a:rPr lang="en-US">
                <a:latin typeface="Calibri" pitchFamily="34" charset="0"/>
                <a:cs typeface="Arial" charset="0"/>
              </a:rPr>
              <a:t>Who is left behind?</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79876"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4"/>
          <p:cNvSpPr>
            <a:spLocks noGrp="1"/>
          </p:cNvSpPr>
          <p:nvPr>
            <p:ph type="body" sz="half" idx="4294967295"/>
          </p:nvPr>
        </p:nvSpPr>
        <p:spPr>
          <a:xfrm>
            <a:off x="179388" y="1412875"/>
            <a:ext cx="4495800" cy="5445125"/>
          </a:xfrm>
        </p:spPr>
        <p:txBody>
          <a:bodyPr/>
          <a:lstStyle/>
          <a:p>
            <a:pPr>
              <a:lnSpc>
                <a:spcPct val="80000"/>
              </a:lnSpc>
              <a:buFont typeface="Arial" charset="0"/>
              <a:buNone/>
            </a:pPr>
            <a:endParaRPr lang="en-GB" sz="1800" b="1" u="sng" smtClean="0"/>
          </a:p>
          <a:p>
            <a:pPr>
              <a:lnSpc>
                <a:spcPct val="80000"/>
              </a:lnSpc>
              <a:buFont typeface="Arial" charset="0"/>
              <a:buNone/>
            </a:pPr>
            <a:r>
              <a:rPr lang="en-GB" sz="2100" b="1" u="sng" smtClean="0"/>
              <a:t>Duty Bearers c</a:t>
            </a:r>
            <a:r>
              <a:rPr lang="en-US" sz="2100" b="1" u="sng" smtClean="0"/>
              <a:t>apacity elements:</a:t>
            </a:r>
          </a:p>
          <a:p>
            <a:pPr>
              <a:lnSpc>
                <a:spcPct val="60000"/>
              </a:lnSpc>
              <a:buFont typeface="Arial" charset="0"/>
              <a:buNone/>
            </a:pPr>
            <a:r>
              <a:rPr lang="en-GB" sz="2100" b="1" smtClean="0">
                <a:solidFill>
                  <a:srgbClr val="800000"/>
                </a:solidFill>
              </a:rPr>
              <a:t>	</a:t>
            </a:r>
          </a:p>
          <a:p>
            <a:pPr>
              <a:lnSpc>
                <a:spcPct val="60000"/>
              </a:lnSpc>
              <a:buFont typeface="Arial" charset="0"/>
              <a:buNone/>
            </a:pPr>
            <a:r>
              <a:rPr lang="en-GB" sz="2100" b="1" smtClean="0">
                <a:solidFill>
                  <a:srgbClr val="800000"/>
                </a:solidFill>
              </a:rPr>
              <a:t>	Can?</a:t>
            </a:r>
            <a:endParaRPr lang="en-US" sz="2100" smtClean="0"/>
          </a:p>
          <a:p>
            <a:pPr lvl="1">
              <a:lnSpc>
                <a:spcPct val="60000"/>
              </a:lnSpc>
              <a:buFont typeface="Arial" charset="0"/>
              <a:buNone/>
            </a:pPr>
            <a:r>
              <a:rPr lang="en-US" sz="2100" smtClean="0"/>
              <a:t>- Knowledge</a:t>
            </a:r>
          </a:p>
          <a:p>
            <a:pPr lvl="1">
              <a:lnSpc>
                <a:spcPct val="60000"/>
              </a:lnSpc>
              <a:buFontTx/>
              <a:buChar char="-"/>
            </a:pPr>
            <a:r>
              <a:rPr lang="en-GB" sz="2100" smtClean="0"/>
              <a:t>Resources (human, technical </a:t>
            </a:r>
          </a:p>
          <a:p>
            <a:pPr lvl="1">
              <a:lnSpc>
                <a:spcPct val="60000"/>
              </a:lnSpc>
              <a:buFontTx/>
              <a:buNone/>
            </a:pPr>
            <a:r>
              <a:rPr lang="en-GB" sz="2100" smtClean="0"/>
              <a:t>and financial)</a:t>
            </a:r>
          </a:p>
          <a:p>
            <a:pPr lvl="1">
              <a:lnSpc>
                <a:spcPct val="60000"/>
              </a:lnSpc>
              <a:buFontTx/>
              <a:buChar char="-"/>
            </a:pPr>
            <a:r>
              <a:rPr lang="en-GB" sz="2100" smtClean="0"/>
              <a:t>Organizational abilities</a:t>
            </a:r>
          </a:p>
          <a:p>
            <a:pPr lvl="1">
              <a:lnSpc>
                <a:spcPct val="60000"/>
              </a:lnSpc>
              <a:buFontTx/>
              <a:buChar char="-"/>
            </a:pPr>
            <a:endParaRPr lang="en-US" sz="2100" smtClean="0"/>
          </a:p>
          <a:p>
            <a:pPr lvl="1">
              <a:lnSpc>
                <a:spcPct val="60000"/>
              </a:lnSpc>
              <a:buFont typeface="Arial" charset="0"/>
              <a:buNone/>
            </a:pPr>
            <a:r>
              <a:rPr lang="en-GB" sz="2100" b="1" smtClean="0">
                <a:solidFill>
                  <a:srgbClr val="800000"/>
                </a:solidFill>
              </a:rPr>
              <a:t>Want?</a:t>
            </a:r>
            <a:endParaRPr lang="en-US" sz="2100" smtClean="0"/>
          </a:p>
          <a:p>
            <a:pPr lvl="1">
              <a:lnSpc>
                <a:spcPct val="60000"/>
              </a:lnSpc>
              <a:buFontTx/>
              <a:buChar char="-"/>
            </a:pPr>
            <a:r>
              <a:rPr lang="en-US" sz="2100" smtClean="0"/>
              <a:t>Responsibility/motivation </a:t>
            </a:r>
          </a:p>
          <a:p>
            <a:pPr lvl="1">
              <a:lnSpc>
                <a:spcPct val="60000"/>
              </a:lnSpc>
              <a:buFontTx/>
              <a:buNone/>
            </a:pPr>
            <a:r>
              <a:rPr lang="en-US" sz="2100" smtClean="0"/>
              <a:t>/leadership</a:t>
            </a:r>
          </a:p>
          <a:p>
            <a:pPr lvl="1">
              <a:lnSpc>
                <a:spcPct val="60000"/>
              </a:lnSpc>
              <a:buFontTx/>
              <a:buChar char="-"/>
            </a:pPr>
            <a:endParaRPr lang="en-US" sz="2100" smtClean="0"/>
          </a:p>
          <a:p>
            <a:pPr lvl="1">
              <a:lnSpc>
                <a:spcPct val="60000"/>
              </a:lnSpc>
              <a:buFont typeface="Arial" charset="0"/>
              <a:buNone/>
            </a:pPr>
            <a:r>
              <a:rPr lang="en-GB" sz="2100" b="1" smtClean="0">
                <a:solidFill>
                  <a:srgbClr val="800000"/>
                </a:solidFill>
              </a:rPr>
              <a:t>Should?</a:t>
            </a:r>
            <a:endParaRPr lang="en-GB" sz="2100" smtClean="0"/>
          </a:p>
          <a:p>
            <a:pPr lvl="1">
              <a:lnSpc>
                <a:spcPct val="60000"/>
              </a:lnSpc>
              <a:buFont typeface="Arial" charset="0"/>
              <a:buNone/>
            </a:pPr>
            <a:r>
              <a:rPr lang="en-GB" sz="2100" smtClean="0"/>
              <a:t>- Authority</a:t>
            </a:r>
            <a:endParaRPr lang="en-US" sz="2100" smtClean="0"/>
          </a:p>
        </p:txBody>
      </p:sp>
      <p:sp>
        <p:nvSpPr>
          <p:cNvPr id="81922" name="Rectangle 5"/>
          <p:cNvSpPr>
            <a:spLocks noGrp="1"/>
          </p:cNvSpPr>
          <p:nvPr>
            <p:ph type="body" sz="half" idx="4294967295"/>
          </p:nvPr>
        </p:nvSpPr>
        <p:spPr>
          <a:xfrm>
            <a:off x="4356100" y="1341438"/>
            <a:ext cx="4787900" cy="5516562"/>
          </a:xfrm>
        </p:spPr>
        <p:txBody>
          <a:bodyPr/>
          <a:lstStyle/>
          <a:p>
            <a:pPr>
              <a:lnSpc>
                <a:spcPct val="80000"/>
              </a:lnSpc>
              <a:buFont typeface="Arial" charset="0"/>
              <a:buNone/>
            </a:pPr>
            <a:r>
              <a:rPr lang="en-GB" sz="1200" b="1" smtClean="0"/>
              <a:t>	</a:t>
            </a:r>
          </a:p>
          <a:p>
            <a:pPr>
              <a:lnSpc>
                <a:spcPct val="80000"/>
              </a:lnSpc>
              <a:buFont typeface="Arial" charset="0"/>
              <a:buNone/>
            </a:pPr>
            <a:r>
              <a:rPr lang="en-GB" sz="2100" b="1" u="sng" smtClean="0"/>
              <a:t>Rights-holders capacity elements:</a:t>
            </a:r>
          </a:p>
          <a:p>
            <a:pPr>
              <a:lnSpc>
                <a:spcPct val="80000"/>
              </a:lnSpc>
            </a:pPr>
            <a:endParaRPr lang="en-GB" sz="2100" b="1" u="sng" smtClean="0"/>
          </a:p>
          <a:p>
            <a:pPr>
              <a:lnSpc>
                <a:spcPct val="80000"/>
              </a:lnSpc>
              <a:buFont typeface="Arial" charset="0"/>
              <a:buNone/>
            </a:pPr>
            <a:r>
              <a:rPr lang="en-GB" sz="2100" b="1" smtClean="0">
                <a:solidFill>
                  <a:srgbClr val="800000"/>
                </a:solidFill>
              </a:rPr>
              <a:t>	Can?</a:t>
            </a:r>
          </a:p>
          <a:p>
            <a:pPr>
              <a:lnSpc>
                <a:spcPct val="80000"/>
              </a:lnSpc>
              <a:buFont typeface="Arial" charset="0"/>
              <a:buNone/>
            </a:pPr>
            <a:r>
              <a:rPr lang="en-GB" sz="2100" smtClean="0"/>
              <a:t>	- Knowledge</a:t>
            </a:r>
          </a:p>
          <a:p>
            <a:pPr>
              <a:lnSpc>
                <a:spcPct val="80000"/>
              </a:lnSpc>
              <a:buFont typeface="Arial" charset="0"/>
              <a:buNone/>
            </a:pPr>
            <a:r>
              <a:rPr lang="en-GB" sz="2100" smtClean="0"/>
              <a:t>	- resources</a:t>
            </a:r>
          </a:p>
          <a:p>
            <a:pPr>
              <a:lnSpc>
                <a:spcPct val="80000"/>
              </a:lnSpc>
              <a:buFont typeface="Arial" charset="0"/>
              <a:buNone/>
            </a:pPr>
            <a:r>
              <a:rPr lang="en-GB" sz="2100" smtClean="0"/>
              <a:t>	-  individual abilities</a:t>
            </a:r>
          </a:p>
          <a:p>
            <a:pPr>
              <a:lnSpc>
                <a:spcPct val="80000"/>
              </a:lnSpc>
            </a:pPr>
            <a:endParaRPr lang="en-GB" sz="2100" smtClean="0"/>
          </a:p>
          <a:p>
            <a:pPr>
              <a:lnSpc>
                <a:spcPct val="80000"/>
              </a:lnSpc>
              <a:buFont typeface="Arial" charset="0"/>
              <a:buNone/>
            </a:pPr>
            <a:r>
              <a:rPr lang="en-GB" sz="2100" b="1" smtClean="0">
                <a:solidFill>
                  <a:srgbClr val="800000"/>
                </a:solidFill>
              </a:rPr>
              <a:t>	Want?</a:t>
            </a:r>
            <a:endParaRPr lang="en-GB" sz="2100" smtClean="0"/>
          </a:p>
          <a:p>
            <a:pPr>
              <a:lnSpc>
                <a:spcPct val="80000"/>
              </a:lnSpc>
              <a:buFont typeface="Arial" charset="0"/>
              <a:buNone/>
            </a:pPr>
            <a:r>
              <a:rPr lang="en-GB" sz="2100" smtClean="0"/>
              <a:t>	- Security</a:t>
            </a:r>
          </a:p>
          <a:p>
            <a:pPr>
              <a:lnSpc>
                <a:spcPct val="80000"/>
              </a:lnSpc>
              <a:buFont typeface="Arial" charset="0"/>
              <a:buNone/>
            </a:pPr>
            <a:r>
              <a:rPr lang="en-GB" sz="2100" smtClean="0"/>
              <a:t>	-  motivation</a:t>
            </a:r>
          </a:p>
          <a:p>
            <a:pPr>
              <a:lnSpc>
                <a:spcPct val="80000"/>
              </a:lnSpc>
            </a:pPr>
            <a:endParaRPr lang="en-GB" sz="2100" smtClean="0">
              <a:solidFill>
                <a:srgbClr val="990000"/>
              </a:solidFill>
            </a:endParaRPr>
          </a:p>
          <a:p>
            <a:pPr>
              <a:lnSpc>
                <a:spcPct val="80000"/>
              </a:lnSpc>
              <a:buFont typeface="Arial" charset="0"/>
              <a:buNone/>
            </a:pPr>
            <a:r>
              <a:rPr lang="en-GB" sz="2100" smtClean="0">
                <a:solidFill>
                  <a:srgbClr val="990000"/>
                </a:solidFill>
              </a:rPr>
              <a:t>	</a:t>
            </a:r>
            <a:r>
              <a:rPr lang="en-GB" sz="2100" b="1" smtClean="0">
                <a:solidFill>
                  <a:srgbClr val="990000"/>
                </a:solidFill>
              </a:rPr>
              <a:t>Enabling environment</a:t>
            </a:r>
          </a:p>
          <a:p>
            <a:pPr>
              <a:lnSpc>
                <a:spcPct val="80000"/>
              </a:lnSpc>
              <a:buFont typeface="Arial" charset="0"/>
              <a:buNone/>
            </a:pPr>
            <a:r>
              <a:rPr lang="en-GB" sz="2100" smtClean="0"/>
              <a:t>	- right to participate</a:t>
            </a:r>
          </a:p>
          <a:p>
            <a:pPr>
              <a:lnSpc>
                <a:spcPct val="80000"/>
              </a:lnSpc>
              <a:buFont typeface="Arial" charset="0"/>
              <a:buNone/>
            </a:pPr>
            <a:r>
              <a:rPr lang="en-GB" sz="2100" smtClean="0"/>
              <a:t>	- Information</a:t>
            </a:r>
          </a:p>
          <a:p>
            <a:pPr>
              <a:lnSpc>
                <a:spcPct val="80000"/>
              </a:lnSpc>
              <a:buFont typeface="Arial" charset="0"/>
              <a:buNone/>
            </a:pPr>
            <a:r>
              <a:rPr lang="en-GB" sz="2100" smtClean="0"/>
              <a:t>	- freedom of association and expression</a:t>
            </a:r>
            <a:endParaRPr lang="en-US" sz="2100" smtClean="0"/>
          </a:p>
        </p:txBody>
      </p:sp>
      <p:sp>
        <p:nvSpPr>
          <p:cNvPr id="215043" name="Rectangle 3"/>
          <p:cNvSpPr>
            <a:spLocks noChangeArrowheads="1"/>
          </p:cNvSpPr>
          <p:nvPr/>
        </p:nvSpPr>
        <p:spPr bwMode="auto">
          <a:xfrm>
            <a:off x="1619250" y="260350"/>
            <a:ext cx="6796088" cy="865188"/>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n-US" sz="3600" b="1">
                <a:latin typeface="Calibri" pitchFamily="34" charset="0"/>
              </a:rPr>
              <a:t>Step 3: Capacity Gap Analysis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3"/>
          <p:cNvSpPr>
            <a:spLocks noGrp="1" noChangeArrowheads="1"/>
          </p:cNvSpPr>
          <p:nvPr>
            <p:ph type="body" idx="4294967295"/>
          </p:nvPr>
        </p:nvSpPr>
        <p:spPr>
          <a:xfrm>
            <a:off x="323850" y="1905000"/>
            <a:ext cx="8458200" cy="4953000"/>
          </a:xfrm>
        </p:spPr>
        <p:txBody>
          <a:bodyPr/>
          <a:lstStyle/>
          <a:p>
            <a:pPr marL="609600" indent="-609600" eaLnBrk="1" hangingPunct="1">
              <a:lnSpc>
                <a:spcPct val="90000"/>
              </a:lnSpc>
              <a:buFont typeface="Arial" charset="0"/>
              <a:buNone/>
            </a:pPr>
            <a:r>
              <a:rPr lang="en-US" sz="2400" smtClean="0"/>
              <a:t>Based on the role analysis</a:t>
            </a:r>
          </a:p>
          <a:p>
            <a:pPr marL="609600" indent="-609600" eaLnBrk="1" hangingPunct="1">
              <a:lnSpc>
                <a:spcPct val="90000"/>
              </a:lnSpc>
              <a:buFont typeface="Arial" charset="0"/>
              <a:buNone/>
            </a:pPr>
            <a:endParaRPr lang="en-US" sz="2400" smtClean="0"/>
          </a:p>
          <a:p>
            <a:pPr marL="609600" indent="-609600" eaLnBrk="1" hangingPunct="1">
              <a:lnSpc>
                <a:spcPct val="90000"/>
              </a:lnSpc>
              <a:buFontTx/>
              <a:buAutoNum type="arabicPeriod"/>
            </a:pPr>
            <a:r>
              <a:rPr lang="en-US" sz="2400" smtClean="0"/>
              <a:t>Go back to the right-holders claim and select the </a:t>
            </a:r>
            <a:r>
              <a:rPr lang="en-US" sz="2400" u="sng" smtClean="0"/>
              <a:t>2 to 3 most critical corresponding </a:t>
            </a:r>
            <a:r>
              <a:rPr lang="en-US" sz="2400" smtClean="0"/>
              <a:t>duty-bearers obligations</a:t>
            </a:r>
          </a:p>
          <a:p>
            <a:pPr marL="609600" indent="-609600" eaLnBrk="1" hangingPunct="1">
              <a:lnSpc>
                <a:spcPct val="90000"/>
              </a:lnSpc>
              <a:buFontTx/>
              <a:buAutoNum type="arabicPeriod"/>
            </a:pPr>
            <a:endParaRPr lang="en-US" sz="2400" smtClean="0"/>
          </a:p>
          <a:p>
            <a:pPr marL="609600" indent="-609600" eaLnBrk="1" hangingPunct="1">
              <a:lnSpc>
                <a:spcPct val="90000"/>
              </a:lnSpc>
              <a:buFontTx/>
              <a:buAutoNum type="arabicPeriod"/>
            </a:pPr>
            <a:r>
              <a:rPr lang="en-US" sz="2400" smtClean="0"/>
              <a:t>For each RH and DB, identify their key capacity gaps </a:t>
            </a:r>
          </a:p>
          <a:p>
            <a:pPr marL="609600" indent="-609600" eaLnBrk="1" hangingPunct="1">
              <a:lnSpc>
                <a:spcPct val="90000"/>
              </a:lnSpc>
              <a:buFont typeface="Arial" charset="0"/>
              <a:buNone/>
            </a:pPr>
            <a:r>
              <a:rPr lang="en-US" sz="2400" smtClean="0">
                <a:sym typeface="Wingdings" pitchFamily="2" charset="2"/>
              </a:rPr>
              <a:t>	</a:t>
            </a:r>
            <a:r>
              <a:rPr lang="en-US" sz="2400" smtClean="0"/>
              <a:t>The things that prevent duty bearers from performing their roles and rights-holders from claiming their rights </a:t>
            </a:r>
          </a:p>
          <a:p>
            <a:pPr marL="609600" indent="-609600" eaLnBrk="1" hangingPunct="1">
              <a:lnSpc>
                <a:spcPct val="90000"/>
              </a:lnSpc>
              <a:buFont typeface="Arial" charset="0"/>
              <a:buNone/>
            </a:pPr>
            <a:endParaRPr lang="en-GB" sz="2400" smtClean="0"/>
          </a:p>
          <a:p>
            <a:pPr marL="609600" indent="-609600" eaLnBrk="1" hangingPunct="1">
              <a:lnSpc>
                <a:spcPct val="90000"/>
              </a:lnSpc>
              <a:buFont typeface="Arial" charset="0"/>
              <a:buNone/>
            </a:pPr>
            <a:r>
              <a:rPr lang="en-GB" sz="2400" smtClean="0"/>
              <a:t>3.     List the key capacity gaps identified</a:t>
            </a:r>
            <a:endParaRPr lang="en-US" sz="2400" smtClean="0"/>
          </a:p>
        </p:txBody>
      </p:sp>
      <p:sp>
        <p:nvSpPr>
          <p:cNvPr id="221187" name="Rectangle 3"/>
          <p:cNvSpPr>
            <a:spLocks noChangeArrowheads="1"/>
          </p:cNvSpPr>
          <p:nvPr/>
        </p:nvSpPr>
        <p:spPr bwMode="auto">
          <a:xfrm>
            <a:off x="1908175" y="228600"/>
            <a:ext cx="6513513" cy="1371600"/>
          </a:xfrm>
          <a:prstGeom prst="rect">
            <a:avLst/>
          </a:prstGeom>
          <a:solidFill>
            <a:schemeClr val="accent1"/>
          </a:solidFill>
          <a:ln w="9525">
            <a:noFill/>
            <a:miter lim="800000"/>
            <a:headEnd/>
            <a:tailEnd/>
          </a:ln>
          <a:effectLst>
            <a:outerShdw dist="107763" dir="2700000" algn="ctr" rotWithShape="0">
              <a:schemeClr val="bg2">
                <a:alpha val="50000"/>
              </a:schemeClr>
            </a:outerShdw>
          </a:effectLst>
        </p:spPr>
        <p:txBody>
          <a:bodyPr lIns="92075" tIns="46038" rIns="92075" bIns="46038" anchor="b"/>
          <a:lstStyle/>
          <a:p>
            <a:pPr algn="ctr">
              <a:defRPr/>
            </a:pPr>
            <a:r>
              <a:rPr lang="en-US" sz="4000">
                <a:latin typeface="Calibri" pitchFamily="34" charset="0"/>
              </a:rPr>
              <a:t>Group Work: </a:t>
            </a:r>
            <a:br>
              <a:rPr lang="en-US" sz="4000">
                <a:latin typeface="Calibri" pitchFamily="34" charset="0"/>
              </a:rPr>
            </a:br>
            <a:r>
              <a:rPr lang="en-US" sz="4000">
                <a:latin typeface="Calibri" pitchFamily="34" charset="0"/>
              </a:rPr>
              <a:t>Capacity Gap  Analysis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ChangeArrowheads="1"/>
          </p:cNvSpPr>
          <p:nvPr>
            <p:ph type="title" idx="4294967295"/>
          </p:nvPr>
        </p:nvSpPr>
        <p:spPr>
          <a:xfrm>
            <a:off x="1200150" y="0"/>
            <a:ext cx="7943850" cy="1168400"/>
          </a:xfrm>
        </p:spPr>
        <p:txBody>
          <a:bodyPr/>
          <a:lstStyle/>
          <a:p>
            <a:pPr eaLnBrk="1" hangingPunct="1"/>
            <a:r>
              <a:rPr lang="en-GB" sz="3300" b="1" smtClean="0">
                <a:solidFill>
                  <a:srgbClr val="0068AD"/>
                </a:solidFill>
              </a:rPr>
              <a:t>Example: Right to Education</a:t>
            </a:r>
          </a:p>
        </p:txBody>
      </p:sp>
      <p:graphicFrame>
        <p:nvGraphicFramePr>
          <p:cNvPr id="90138" name="Group 26"/>
          <p:cNvGraphicFramePr>
            <a:graphicFrameLocks noGrp="1"/>
          </p:cNvGraphicFramePr>
          <p:nvPr/>
        </p:nvGraphicFramePr>
        <p:xfrm>
          <a:off x="1476375" y="1125538"/>
          <a:ext cx="7667625" cy="5756911"/>
        </p:xfrm>
        <a:graphic>
          <a:graphicData uri="http://schemas.openxmlformats.org/drawingml/2006/table">
            <a:tbl>
              <a:tblPr/>
              <a:tblGrid>
                <a:gridCol w="2452688"/>
                <a:gridCol w="3241675"/>
                <a:gridCol w="1973262"/>
              </a:tblGrid>
              <a:tr h="12969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Rights Holder: </a:t>
                      </a: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endPar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Claim:</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90650">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(1):</a:t>
                      </a: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Obligations:</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12913">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Duty-bearer (2):</a:t>
                      </a:r>
                      <a:endPar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n-US"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US"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68388">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Duty Bearer (3):</a:t>
                      </a:r>
                      <a:endParaRPr kumimoji="0" lang="en-US"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18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OBs.:</a:t>
                      </a:r>
                      <a:endParaRPr kumimoji="0" lang="en-GB" sz="1800" b="0" i="0" u="none" strike="noStrike" cap="none" normalizeH="0" baseline="0" smtClean="0">
                        <a:ln>
                          <a:noFill/>
                        </a:ln>
                        <a:solidFill>
                          <a:schemeClr val="tx1"/>
                        </a:solidFill>
                        <a:effectLst/>
                        <a:latin typeface="Calibri" pitchFamily="34" charset="0"/>
                        <a:ea typeface="宋体" pitchFamily="2"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rgbClr val="FDFDFD"/>
                        </a:buClr>
                        <a:buSzTx/>
                        <a:buFont typeface="Arial" charset="0"/>
                        <a:buNone/>
                        <a:tabLst/>
                      </a:pPr>
                      <a:r>
                        <a:rPr kumimoji="0" lang="en-GB" sz="2000" b="0" i="0" u="none" strike="noStrike" cap="none" normalizeH="0" baseline="0" smtClean="0">
                          <a:ln>
                            <a:noFill/>
                          </a:ln>
                          <a:solidFill>
                            <a:schemeClr val="tx1"/>
                          </a:solidFill>
                          <a:effectLst/>
                          <a:latin typeface="Calibri" pitchFamily="34" charset="0"/>
                          <a:ea typeface="宋体" pitchFamily="2" charset="-122"/>
                          <a:cs typeface="Times New Roman" pitchFamily="18" charset="0"/>
                        </a:rPr>
                        <a:t> </a:t>
                      </a:r>
                      <a:r>
                        <a:rPr kumimoji="0" lang="en-GB" sz="2000" b="1" i="0" u="none" strike="noStrike" cap="none" normalizeH="0" baseline="0" smtClean="0">
                          <a:ln>
                            <a:noFill/>
                          </a:ln>
                          <a:solidFill>
                            <a:schemeClr val="tx1"/>
                          </a:solidFill>
                          <a:effectLst/>
                          <a:latin typeface="Calibri" pitchFamily="34" charset="0"/>
                          <a:ea typeface="宋体" pitchFamily="2" charset="-122"/>
                          <a:cs typeface="Times New Roman" pitchFamily="18" charset="0"/>
                        </a:rPr>
                        <a:t>Capacity gaps:</a:t>
                      </a: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ChangeArrowheads="1"/>
          </p:cNvSpPr>
          <p:nvPr>
            <p:ph type="title" idx="4294967295"/>
          </p:nvPr>
        </p:nvSpPr>
        <p:spPr>
          <a:xfrm>
            <a:off x="971550" y="-26988"/>
            <a:ext cx="8172450" cy="936626"/>
          </a:xfrm>
        </p:spPr>
        <p:txBody>
          <a:bodyPr/>
          <a:lstStyle/>
          <a:p>
            <a:pPr eaLnBrk="1" hangingPunct="1"/>
            <a:r>
              <a:rPr lang="en-US" smtClean="0"/>
              <a:t>Gallery</a:t>
            </a:r>
            <a:endParaRPr lang="en-US" sz="3200" smtClean="0"/>
          </a:p>
        </p:txBody>
      </p:sp>
      <p:sp>
        <p:nvSpPr>
          <p:cNvPr id="730115" name="Rectangle 3"/>
          <p:cNvSpPr>
            <a:spLocks noGrp="1" noChangeArrowheads="1"/>
          </p:cNvSpPr>
          <p:nvPr>
            <p:ph type="body" idx="4294967295"/>
          </p:nvPr>
        </p:nvSpPr>
        <p:spPr>
          <a:xfrm>
            <a:off x="468313" y="908050"/>
            <a:ext cx="8640762" cy="5761038"/>
          </a:xfrm>
        </p:spPr>
        <p:txBody>
          <a:bodyPr>
            <a:normAutofit fontScale="85000" lnSpcReduction="10000"/>
          </a:bodyPr>
          <a:lstStyle/>
          <a:p>
            <a:pPr eaLnBrk="1" hangingPunct="1">
              <a:spcBef>
                <a:spcPts val="600"/>
              </a:spcBef>
              <a:buFont typeface="Wingdings" pitchFamily="2" charset="2"/>
              <a:buNone/>
              <a:defRPr/>
            </a:pPr>
            <a:r>
              <a:rPr lang="en-US" sz="2400" b="1" dirty="0" smtClean="0"/>
              <a:t>		Your </a:t>
            </a:r>
            <a:r>
              <a:rPr lang="en-US" sz="2400" b="1" dirty="0"/>
              <a:t>opportunity to “visit” other groups and give </a:t>
            </a:r>
            <a:r>
              <a:rPr lang="en-US" sz="2400" b="1" dirty="0" smtClean="0"/>
              <a:t>feedback</a:t>
            </a:r>
          </a:p>
          <a:p>
            <a:pPr eaLnBrk="1" hangingPunct="1">
              <a:spcBef>
                <a:spcPts val="600"/>
              </a:spcBef>
              <a:buFont typeface="Wingdings" pitchFamily="2" charset="2"/>
              <a:buNone/>
              <a:defRPr/>
            </a:pPr>
            <a:r>
              <a:rPr lang="en-CA" sz="2400" b="1" dirty="0" smtClean="0"/>
              <a:t>		Organise </a:t>
            </a:r>
            <a:r>
              <a:rPr lang="en-CA" sz="2400" b="1" dirty="0"/>
              <a:t>your 3 steps on the wall </a:t>
            </a:r>
          </a:p>
          <a:p>
            <a:pPr eaLnBrk="1" hangingPunct="1">
              <a:spcBef>
                <a:spcPts val="600"/>
              </a:spcBef>
              <a:buFont typeface="Wingdings" pitchFamily="2" charset="2"/>
              <a:buNone/>
              <a:defRPr/>
            </a:pPr>
            <a:r>
              <a:rPr lang="en-CA" sz="2400" b="1" dirty="0" smtClean="0"/>
              <a:t>		Choose </a:t>
            </a:r>
            <a:r>
              <a:rPr lang="en-CA" sz="2400" b="1" dirty="0"/>
              <a:t>one person </a:t>
            </a:r>
            <a:r>
              <a:rPr lang="en-CA" sz="2400" b="1" dirty="0" smtClean="0"/>
              <a:t>to stay </a:t>
            </a:r>
            <a:r>
              <a:rPr lang="en-CA" sz="2400" b="1" dirty="0"/>
              <a:t>with </a:t>
            </a:r>
            <a:r>
              <a:rPr lang="en-CA" sz="2400" b="1" dirty="0" smtClean="0"/>
              <a:t>your analysis </a:t>
            </a:r>
            <a:r>
              <a:rPr lang="en-CA" sz="2400" b="1" dirty="0"/>
              <a:t>to </a:t>
            </a:r>
            <a:r>
              <a:rPr lang="en-CA" sz="2400" b="1" dirty="0" smtClean="0"/>
              <a:t>answer questions</a:t>
            </a:r>
            <a:endParaRPr lang="en-US" sz="2400" b="1" dirty="0" smtClean="0"/>
          </a:p>
          <a:p>
            <a:pPr lvl="1" eaLnBrk="1" hangingPunct="1">
              <a:spcBef>
                <a:spcPts val="600"/>
              </a:spcBef>
              <a:defRPr/>
            </a:pPr>
            <a:endParaRPr lang="en-US" sz="2000" b="1" dirty="0" smtClean="0"/>
          </a:p>
          <a:p>
            <a:pPr lvl="1" eaLnBrk="1" hangingPunct="1">
              <a:spcBef>
                <a:spcPts val="600"/>
              </a:spcBef>
              <a:defRPr/>
            </a:pPr>
            <a:r>
              <a:rPr lang="en-US" sz="2000" b="1" dirty="0" smtClean="0"/>
              <a:t>Causality </a:t>
            </a:r>
            <a:r>
              <a:rPr lang="en-US" sz="2000" b="1" dirty="0"/>
              <a:t>Analysis</a:t>
            </a:r>
            <a:r>
              <a:rPr lang="en-US" sz="2000" dirty="0"/>
              <a:t>: Is there a logical flow in the causality analysis and clarity of problems, particularly at lower level of framework? </a:t>
            </a:r>
            <a:endParaRPr lang="en-US" sz="2000" b="1" dirty="0"/>
          </a:p>
          <a:p>
            <a:pPr lvl="1" eaLnBrk="1" hangingPunct="1">
              <a:spcBef>
                <a:spcPts val="600"/>
              </a:spcBef>
              <a:defRPr/>
            </a:pPr>
            <a:endParaRPr lang="en-US" sz="2000" b="1" dirty="0"/>
          </a:p>
          <a:p>
            <a:pPr lvl="1" eaLnBrk="1" hangingPunct="1">
              <a:spcBef>
                <a:spcPts val="600"/>
              </a:spcBef>
              <a:defRPr/>
            </a:pPr>
            <a:r>
              <a:rPr lang="en-US" sz="2000" b="1" dirty="0"/>
              <a:t>Role Analysis</a:t>
            </a:r>
            <a:r>
              <a:rPr lang="en-US" sz="2000" dirty="0"/>
              <a:t>: Are the claims and obligations intuitive and presented in plain language – when you read an obligation can you imagine a corresponding action? </a:t>
            </a:r>
            <a:endParaRPr lang="en-US" sz="2000" b="1" dirty="0"/>
          </a:p>
          <a:p>
            <a:pPr lvl="1" eaLnBrk="1" hangingPunct="1">
              <a:spcBef>
                <a:spcPts val="600"/>
              </a:spcBef>
              <a:defRPr/>
            </a:pPr>
            <a:endParaRPr lang="en-US" sz="2000" b="1" dirty="0"/>
          </a:p>
          <a:p>
            <a:pPr lvl="1" eaLnBrk="1" hangingPunct="1">
              <a:spcBef>
                <a:spcPts val="600"/>
              </a:spcBef>
              <a:defRPr/>
            </a:pPr>
            <a:r>
              <a:rPr lang="en-US" sz="2000" b="1" dirty="0"/>
              <a:t>Capacity Gaps</a:t>
            </a:r>
            <a:r>
              <a:rPr lang="en-US" sz="2000" dirty="0"/>
              <a:t>: Is there sufficient attention to capacity gaps that address the lower levels of the framework – related to critical gaps in legal, institutional and policy and budgetary frameworks?</a:t>
            </a:r>
            <a:endParaRPr lang="en-US" sz="2000" b="1" dirty="0"/>
          </a:p>
          <a:p>
            <a:pPr lvl="1" eaLnBrk="1" hangingPunct="1">
              <a:spcBef>
                <a:spcPts val="600"/>
              </a:spcBef>
              <a:defRPr/>
            </a:pPr>
            <a:endParaRPr lang="en-US" sz="2000" b="1" dirty="0"/>
          </a:p>
          <a:p>
            <a:pPr lvl="1" eaLnBrk="1" hangingPunct="1">
              <a:spcBef>
                <a:spcPts val="600"/>
              </a:spcBef>
              <a:defRPr/>
            </a:pPr>
            <a:r>
              <a:rPr lang="en-US" sz="2000" b="1" dirty="0"/>
              <a:t>Gender Dimension</a:t>
            </a:r>
            <a:r>
              <a:rPr lang="en-US" sz="2000" dirty="0"/>
              <a:t>: How well does the analysis reflect </a:t>
            </a:r>
            <a:r>
              <a:rPr lang="en-US" sz="2000" dirty="0" smtClean="0"/>
              <a:t>the different ways that women </a:t>
            </a:r>
            <a:r>
              <a:rPr lang="en-US" sz="2000" dirty="0"/>
              <a:t>and men experience the </a:t>
            </a:r>
            <a:r>
              <a:rPr lang="en-US" sz="2000" dirty="0" smtClean="0"/>
              <a:t>development challenge? Will </a:t>
            </a:r>
            <a:r>
              <a:rPr lang="en-US" sz="2000" dirty="0"/>
              <a:t>the capacities address the </a:t>
            </a:r>
            <a:r>
              <a:rPr lang="en-US" sz="2000" dirty="0" smtClean="0"/>
              <a:t>root causes </a:t>
            </a:r>
            <a:r>
              <a:rPr lang="en-US" sz="2000" dirty="0"/>
              <a:t>of gender inequality</a:t>
            </a:r>
            <a:r>
              <a:rPr lang="en-US" sz="2000" dirty="0" smtClean="0"/>
              <a:t>? </a:t>
            </a:r>
          </a:p>
          <a:p>
            <a:pPr eaLnBrk="1" hangingPunct="1">
              <a:spcBef>
                <a:spcPts val="600"/>
              </a:spcBef>
              <a:buFont typeface="Wingdings" pitchFamily="2" charset="2"/>
              <a:buNone/>
              <a:defRPr/>
            </a:pPr>
            <a:endParaRPr lang="en-US" sz="2000" dirty="0"/>
          </a:p>
          <a:p>
            <a:pPr eaLnBrk="1" hangingPunct="1">
              <a:spcBef>
                <a:spcPts val="600"/>
              </a:spcBef>
              <a:buFont typeface="Wingdings" pitchFamily="2" charset="2"/>
              <a:buNone/>
              <a:defRPr/>
            </a:pPr>
            <a:r>
              <a:rPr lang="en-US" sz="2400" b="1" dirty="0" smtClean="0"/>
              <a:t>		!! </a:t>
            </a:r>
            <a:r>
              <a:rPr lang="en-US" sz="2400" b="1" dirty="0"/>
              <a:t>Remember </a:t>
            </a:r>
            <a:r>
              <a:rPr lang="en-US" sz="2400" b="1" dirty="0" smtClean="0"/>
              <a:t>to </a:t>
            </a:r>
            <a:r>
              <a:rPr lang="en-US" sz="2400" b="1" dirty="0"/>
              <a:t>leave comments </a:t>
            </a:r>
            <a:r>
              <a:rPr lang="en-US" sz="2400" b="1" dirty="0" smtClean="0"/>
              <a:t>on </a:t>
            </a:r>
            <a:r>
              <a:rPr lang="en-US" sz="2400" b="1" dirty="0"/>
              <a:t>post-it </a:t>
            </a:r>
            <a:r>
              <a:rPr lang="en-US" sz="2400" b="1" dirty="0" smtClean="0"/>
              <a:t>notes</a:t>
            </a:r>
            <a:endParaRPr lang="en-U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ChangeArrowheads="1"/>
          </p:cNvSpPr>
          <p:nvPr>
            <p:ph type="title" idx="4294967295"/>
          </p:nvPr>
        </p:nvSpPr>
        <p:spPr>
          <a:xfrm>
            <a:off x="611188" y="620713"/>
            <a:ext cx="8229600" cy="1143000"/>
          </a:xfrm>
        </p:spPr>
        <p:txBody>
          <a:bodyPr/>
          <a:lstStyle/>
          <a:p>
            <a:pPr eaLnBrk="1" hangingPunct="1"/>
            <a:r>
              <a:rPr lang="en-US" b="1" smtClean="0"/>
              <a:t>What next?</a:t>
            </a:r>
          </a:p>
        </p:txBody>
      </p:sp>
      <p:sp>
        <p:nvSpPr>
          <p:cNvPr id="90114" name="Rectangle 3"/>
          <p:cNvSpPr>
            <a:spLocks noGrp="1" noChangeArrowheads="1"/>
          </p:cNvSpPr>
          <p:nvPr>
            <p:ph type="body" idx="4294967295"/>
          </p:nvPr>
        </p:nvSpPr>
        <p:spPr>
          <a:xfrm>
            <a:off x="539750" y="2924175"/>
            <a:ext cx="8229600" cy="1752600"/>
          </a:xfrm>
        </p:spPr>
        <p:txBody>
          <a:bodyPr/>
          <a:lstStyle/>
          <a:p>
            <a:pPr algn="ctr" eaLnBrk="1" hangingPunct="1">
              <a:buFont typeface="Arial" charset="0"/>
              <a:buNone/>
            </a:pPr>
            <a:r>
              <a:rPr lang="en-US" sz="3600" smtClean="0"/>
              <a:t>Linking HRBA with RBM</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61" name="Rectangle 2"/>
          <p:cNvSpPr>
            <a:spLocks noGrp="1" noChangeArrowheads="1"/>
          </p:cNvSpPr>
          <p:nvPr>
            <p:ph type="title" idx="4294967295"/>
          </p:nvPr>
        </p:nvSpPr>
        <p:spPr>
          <a:xfrm>
            <a:off x="1692275" y="188913"/>
            <a:ext cx="6372225" cy="1143000"/>
          </a:xfrm>
        </p:spPr>
        <p:txBody>
          <a:bodyPr/>
          <a:lstStyle/>
          <a:p>
            <a:pPr eaLnBrk="1" hangingPunct="1"/>
            <a:r>
              <a:rPr lang="en-GB" sz="4000" smtClean="0"/>
              <a:t>HRBA and RBM are </a:t>
            </a:r>
            <a:br>
              <a:rPr lang="en-GB" sz="4000" smtClean="0"/>
            </a:br>
            <a:r>
              <a:rPr lang="en-GB" sz="4000" smtClean="0"/>
              <a:t>mutually reinforcing</a:t>
            </a:r>
            <a:endParaRPr lang="en-US" sz="4000" smtClean="0"/>
          </a:p>
        </p:txBody>
      </p:sp>
      <p:sp>
        <p:nvSpPr>
          <p:cNvPr id="239619" name="Rectangle 3"/>
          <p:cNvSpPr>
            <a:spLocks noGrp="1" noChangeArrowheads="1"/>
          </p:cNvSpPr>
          <p:nvPr>
            <p:ph type="body" idx="4294967295"/>
          </p:nvPr>
        </p:nvSpPr>
        <p:spPr>
          <a:xfrm>
            <a:off x="457200" y="1600200"/>
            <a:ext cx="4114800" cy="4525963"/>
          </a:xfrm>
          <a:solidFill>
            <a:schemeClr val="accent1"/>
          </a:solidFill>
          <a:ln>
            <a:solidFill>
              <a:schemeClr val="tx1"/>
            </a:solidFill>
          </a:ln>
        </p:spPr>
        <p:txBody>
          <a:bodyPr/>
          <a:lstStyle/>
          <a:p>
            <a:pPr eaLnBrk="1" hangingPunct="1">
              <a:buFont typeface="Arial" charset="0"/>
              <a:buNone/>
            </a:pPr>
            <a:r>
              <a:rPr lang="en-GB" smtClean="0"/>
              <a:t>RBM:</a:t>
            </a:r>
          </a:p>
          <a:p>
            <a:pPr eaLnBrk="1" hangingPunct="1">
              <a:buFont typeface="Wingdings" pitchFamily="2" charset="2"/>
              <a:buChar char="ü"/>
            </a:pPr>
            <a:r>
              <a:rPr lang="en-GB" sz="2400" smtClean="0"/>
              <a:t>is a content unspecific programming approach to manage positive change</a:t>
            </a:r>
          </a:p>
          <a:p>
            <a:pPr eaLnBrk="1" hangingPunct="1">
              <a:buFont typeface="Wingdings" pitchFamily="2" charset="2"/>
              <a:buChar char="ü"/>
            </a:pPr>
            <a:r>
              <a:rPr lang="en-GB" sz="2400" smtClean="0"/>
              <a:t>Analyses development problems in order to formulate SMART results.</a:t>
            </a:r>
          </a:p>
          <a:p>
            <a:pPr eaLnBrk="1" hangingPunct="1">
              <a:buFont typeface="Wingdings" pitchFamily="2" charset="2"/>
              <a:buChar char="ü"/>
            </a:pPr>
            <a:r>
              <a:rPr lang="en-GB" sz="2400" smtClean="0"/>
              <a:t>Helps apply HRBA in programming</a:t>
            </a:r>
            <a:r>
              <a:rPr lang="en-GB" sz="2800" smtClean="0"/>
              <a:t> </a:t>
            </a:r>
          </a:p>
          <a:p>
            <a:pPr eaLnBrk="1" hangingPunct="1">
              <a:buFont typeface="Wingdings" pitchFamily="2" charset="2"/>
              <a:buNone/>
            </a:pPr>
            <a:endParaRPr lang="en-US" sz="2800" smtClean="0"/>
          </a:p>
        </p:txBody>
      </p:sp>
      <p:sp>
        <p:nvSpPr>
          <p:cNvPr id="239620" name="Text Box 4"/>
          <p:cNvSpPr txBox="1">
            <a:spLocks noChangeArrowheads="1"/>
          </p:cNvSpPr>
          <p:nvPr/>
        </p:nvSpPr>
        <p:spPr bwMode="auto">
          <a:xfrm>
            <a:off x="4800600" y="1600200"/>
            <a:ext cx="4343400" cy="4435475"/>
          </a:xfrm>
          <a:prstGeom prst="rect">
            <a:avLst/>
          </a:prstGeom>
          <a:solidFill>
            <a:schemeClr val="accent1"/>
          </a:solidFill>
          <a:ln w="9525">
            <a:solidFill>
              <a:schemeClr val="tx1"/>
            </a:solidFill>
            <a:miter lim="800000"/>
            <a:headEnd/>
            <a:tailEnd/>
          </a:ln>
          <a:effectLst/>
        </p:spPr>
        <p:txBody>
          <a:bodyPr>
            <a:spAutoFit/>
          </a:bodyPr>
          <a:lstStyle/>
          <a:p>
            <a:pPr>
              <a:spcBef>
                <a:spcPct val="50000"/>
              </a:spcBef>
              <a:defRPr/>
            </a:pPr>
            <a:r>
              <a:rPr lang="en-GB" sz="2800">
                <a:cs typeface="Arial" charset="0"/>
              </a:rPr>
              <a:t>HRBA:</a:t>
            </a:r>
          </a:p>
          <a:p>
            <a:pPr>
              <a:lnSpc>
                <a:spcPct val="90000"/>
              </a:lnSpc>
              <a:spcBef>
                <a:spcPct val="20000"/>
              </a:spcBef>
              <a:buFont typeface="Wingdings" pitchFamily="2" charset="2"/>
              <a:buChar char="ü"/>
              <a:defRPr/>
            </a:pPr>
            <a:r>
              <a:rPr lang="en-GB" sz="2400">
                <a:cs typeface="Arial" charset="0"/>
              </a:rPr>
              <a:t> is a normative approach based on human rights standards and principles</a:t>
            </a:r>
          </a:p>
          <a:p>
            <a:pPr>
              <a:lnSpc>
                <a:spcPct val="90000"/>
              </a:lnSpc>
              <a:spcBef>
                <a:spcPct val="20000"/>
              </a:spcBef>
              <a:buFont typeface="Wingdings" pitchFamily="2" charset="2"/>
              <a:buChar char="ü"/>
              <a:defRPr/>
            </a:pPr>
            <a:r>
              <a:rPr lang="en-GB" sz="2400">
                <a:cs typeface="Arial" charset="0"/>
              </a:rPr>
              <a:t>Analyses development problems by aligning them with human rights issues in order to formulate relevant results </a:t>
            </a:r>
          </a:p>
          <a:p>
            <a:pPr>
              <a:lnSpc>
                <a:spcPct val="90000"/>
              </a:lnSpc>
              <a:spcBef>
                <a:spcPct val="20000"/>
              </a:spcBef>
              <a:buFont typeface="Wingdings" pitchFamily="2" charset="2"/>
              <a:buChar char="ü"/>
              <a:defRPr/>
            </a:pPr>
            <a:r>
              <a:rPr lang="en-GB" sz="2400">
                <a:cs typeface="Arial" charset="0"/>
              </a:rPr>
              <a:t>provides normative content to RBM</a:t>
            </a:r>
          </a:p>
          <a:p>
            <a:pPr>
              <a:lnSpc>
                <a:spcPct val="90000"/>
              </a:lnSpc>
              <a:spcBef>
                <a:spcPct val="20000"/>
              </a:spcBef>
              <a:buFont typeface="Wingdings" pitchFamily="2" charset="2"/>
              <a:buChar char="ü"/>
              <a:defRPr/>
            </a:pPr>
            <a:endParaRPr lang="en-US" sz="2400">
              <a:effectLst>
                <a:outerShdw blurRad="38100" dist="38100" dir="2700000" algn="tl">
                  <a:srgbClr val="FFFFFF"/>
                </a:outerShdw>
              </a:effectLst>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39619">
                                            <p:txEl>
                                              <p:pRg st="0" end="0"/>
                                            </p:txEl>
                                          </p:spTgt>
                                        </p:tgtEl>
                                        <p:attrNameLst>
                                          <p:attrName>style.visibility</p:attrName>
                                        </p:attrNameLst>
                                      </p:cBhvr>
                                      <p:to>
                                        <p:strVal val="visible"/>
                                      </p:to>
                                    </p:set>
                                    <p:animEffect transition="in" filter="box(in)">
                                      <p:cBhvr>
                                        <p:cTn id="7" dur="500"/>
                                        <p:tgtEl>
                                          <p:spTgt spid="239619">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39620">
                                            <p:txEl>
                                              <p:pRg st="0" end="0"/>
                                            </p:txEl>
                                          </p:spTgt>
                                        </p:tgtEl>
                                        <p:attrNameLst>
                                          <p:attrName>style.visibility</p:attrName>
                                        </p:attrNameLst>
                                      </p:cBhvr>
                                      <p:to>
                                        <p:strVal val="visible"/>
                                      </p:to>
                                    </p:set>
                                    <p:animEffect transition="in" filter="box(in)">
                                      <p:cBhvr>
                                        <p:cTn id="10" dur="500"/>
                                        <p:tgtEl>
                                          <p:spTgt spid="23962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239619">
                                            <p:txEl>
                                              <p:pRg st="1" end="1"/>
                                            </p:txEl>
                                          </p:spTgt>
                                        </p:tgtEl>
                                        <p:attrNameLst>
                                          <p:attrName>style.visibility</p:attrName>
                                        </p:attrNameLst>
                                      </p:cBhvr>
                                      <p:to>
                                        <p:strVal val="visible"/>
                                      </p:to>
                                    </p:set>
                                    <p:animEffect transition="in" filter="box(in)">
                                      <p:cBhvr>
                                        <p:cTn id="15" dur="500"/>
                                        <p:tgtEl>
                                          <p:spTgt spid="239619">
                                            <p:txEl>
                                              <p:pRg st="1" end="1"/>
                                            </p:txEl>
                                          </p:spTgt>
                                        </p:tgtEl>
                                      </p:cBhvr>
                                    </p:animEffect>
                                  </p:childTnLst>
                                </p:cTn>
                              </p:par>
                              <p:par>
                                <p:cTn id="16" presetID="4" presetClass="entr" presetSubtype="16" fill="hold" nodeType="withEffect">
                                  <p:stCondLst>
                                    <p:cond delay="0"/>
                                  </p:stCondLst>
                                  <p:childTnLst>
                                    <p:set>
                                      <p:cBhvr>
                                        <p:cTn id="17" dur="1" fill="hold">
                                          <p:stCondLst>
                                            <p:cond delay="0"/>
                                          </p:stCondLst>
                                        </p:cTn>
                                        <p:tgtEl>
                                          <p:spTgt spid="239620">
                                            <p:txEl>
                                              <p:pRg st="1" end="1"/>
                                            </p:txEl>
                                          </p:spTgt>
                                        </p:tgtEl>
                                        <p:attrNameLst>
                                          <p:attrName>style.visibility</p:attrName>
                                        </p:attrNameLst>
                                      </p:cBhvr>
                                      <p:to>
                                        <p:strVal val="visible"/>
                                      </p:to>
                                    </p:set>
                                    <p:animEffect transition="in" filter="box(in)">
                                      <p:cBhvr>
                                        <p:cTn id="18" dur="500"/>
                                        <p:tgtEl>
                                          <p:spTgt spid="239620">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nodeType="clickEffect">
                                  <p:stCondLst>
                                    <p:cond delay="0"/>
                                  </p:stCondLst>
                                  <p:childTnLst>
                                    <p:set>
                                      <p:cBhvr>
                                        <p:cTn id="22" dur="1" fill="hold">
                                          <p:stCondLst>
                                            <p:cond delay="0"/>
                                          </p:stCondLst>
                                        </p:cTn>
                                        <p:tgtEl>
                                          <p:spTgt spid="239619">
                                            <p:txEl>
                                              <p:pRg st="2" end="2"/>
                                            </p:txEl>
                                          </p:spTgt>
                                        </p:tgtEl>
                                        <p:attrNameLst>
                                          <p:attrName>style.visibility</p:attrName>
                                        </p:attrNameLst>
                                      </p:cBhvr>
                                      <p:to>
                                        <p:strVal val="visible"/>
                                      </p:to>
                                    </p:set>
                                    <p:animEffect transition="in" filter="box(in)">
                                      <p:cBhvr>
                                        <p:cTn id="23" dur="500"/>
                                        <p:tgtEl>
                                          <p:spTgt spid="239619">
                                            <p:txEl>
                                              <p:pRg st="2" end="2"/>
                                            </p:txEl>
                                          </p:spTgt>
                                        </p:tgtEl>
                                      </p:cBhvr>
                                    </p:animEffect>
                                  </p:childTnLst>
                                </p:cTn>
                              </p:par>
                              <p:par>
                                <p:cTn id="24" presetID="4" presetClass="entr" presetSubtype="16" fill="hold" nodeType="withEffect">
                                  <p:stCondLst>
                                    <p:cond delay="0"/>
                                  </p:stCondLst>
                                  <p:childTnLst>
                                    <p:set>
                                      <p:cBhvr>
                                        <p:cTn id="25" dur="1" fill="hold">
                                          <p:stCondLst>
                                            <p:cond delay="0"/>
                                          </p:stCondLst>
                                        </p:cTn>
                                        <p:tgtEl>
                                          <p:spTgt spid="239620">
                                            <p:txEl>
                                              <p:pRg st="2" end="2"/>
                                            </p:txEl>
                                          </p:spTgt>
                                        </p:tgtEl>
                                        <p:attrNameLst>
                                          <p:attrName>style.visibility</p:attrName>
                                        </p:attrNameLst>
                                      </p:cBhvr>
                                      <p:to>
                                        <p:strVal val="visible"/>
                                      </p:to>
                                    </p:set>
                                    <p:animEffect transition="in" filter="box(in)">
                                      <p:cBhvr>
                                        <p:cTn id="26" dur="500"/>
                                        <p:tgtEl>
                                          <p:spTgt spid="239620">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nodeType="clickEffect">
                                  <p:stCondLst>
                                    <p:cond delay="0"/>
                                  </p:stCondLst>
                                  <p:childTnLst>
                                    <p:set>
                                      <p:cBhvr>
                                        <p:cTn id="30" dur="1" fill="hold">
                                          <p:stCondLst>
                                            <p:cond delay="0"/>
                                          </p:stCondLst>
                                        </p:cTn>
                                        <p:tgtEl>
                                          <p:spTgt spid="239619">
                                            <p:txEl>
                                              <p:pRg st="3" end="3"/>
                                            </p:txEl>
                                          </p:spTgt>
                                        </p:tgtEl>
                                        <p:attrNameLst>
                                          <p:attrName>style.visibility</p:attrName>
                                        </p:attrNameLst>
                                      </p:cBhvr>
                                      <p:to>
                                        <p:strVal val="visible"/>
                                      </p:to>
                                    </p:set>
                                    <p:animEffect transition="in" filter="box(in)">
                                      <p:cBhvr>
                                        <p:cTn id="31" dur="500"/>
                                        <p:tgtEl>
                                          <p:spTgt spid="239619">
                                            <p:txEl>
                                              <p:pRg st="3" end="3"/>
                                            </p:txEl>
                                          </p:spTgt>
                                        </p:tgtEl>
                                      </p:cBhvr>
                                    </p:animEffect>
                                  </p:childTnLst>
                                </p:cTn>
                              </p:par>
                              <p:par>
                                <p:cTn id="32" presetID="4" presetClass="entr" presetSubtype="16" fill="hold" nodeType="withEffect">
                                  <p:stCondLst>
                                    <p:cond delay="0"/>
                                  </p:stCondLst>
                                  <p:childTnLst>
                                    <p:set>
                                      <p:cBhvr>
                                        <p:cTn id="33" dur="1" fill="hold">
                                          <p:stCondLst>
                                            <p:cond delay="0"/>
                                          </p:stCondLst>
                                        </p:cTn>
                                        <p:tgtEl>
                                          <p:spTgt spid="239620">
                                            <p:txEl>
                                              <p:pRg st="3" end="3"/>
                                            </p:txEl>
                                          </p:spTgt>
                                        </p:tgtEl>
                                        <p:attrNameLst>
                                          <p:attrName>style.visibility</p:attrName>
                                        </p:attrNameLst>
                                      </p:cBhvr>
                                      <p:to>
                                        <p:strVal val="visible"/>
                                      </p:to>
                                    </p:set>
                                    <p:animEffect transition="in" filter="box(in)">
                                      <p:cBhvr>
                                        <p:cTn id="34" dur="500"/>
                                        <p:tgtEl>
                                          <p:spTgt spid="23962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nvGraphicFramePr>
        <p:xfrm>
          <a:off x="109736" y="1410072"/>
          <a:ext cx="8062664" cy="4899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363" name="Rectangle 2"/>
          <p:cNvSpPr txBox="1">
            <a:spLocks noChangeArrowheads="1"/>
          </p:cNvSpPr>
          <p:nvPr/>
        </p:nvSpPr>
        <p:spPr bwMode="auto">
          <a:xfrm>
            <a:off x="581025" y="0"/>
            <a:ext cx="787876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lgn="ctr" eaLnBrk="1" hangingPunct="1">
              <a:spcBef>
                <a:spcPct val="0"/>
              </a:spcBef>
              <a:buFont typeface="Wingdings" pitchFamily="2" charset="2"/>
              <a:buNone/>
            </a:pPr>
            <a:r>
              <a:rPr lang="en-GB" sz="4000">
                <a:latin typeface="Calibri" pitchFamily="34" charset="0"/>
              </a:rPr>
              <a:t>HRBA in UN Programming</a:t>
            </a:r>
          </a:p>
        </p:txBody>
      </p:sp>
      <p:sp>
        <p:nvSpPr>
          <p:cNvPr id="15364" name="Rectangle 6"/>
          <p:cNvSpPr>
            <a:spLocks noChangeArrowheads="1"/>
          </p:cNvSpPr>
          <p:nvPr/>
        </p:nvSpPr>
        <p:spPr bwMode="auto">
          <a:xfrm>
            <a:off x="7380288" y="2106613"/>
            <a:ext cx="1944687" cy="19700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 Linking rights to development challenges</a:t>
            </a:r>
          </a:p>
          <a:p>
            <a:pPr algn="ctr">
              <a:lnSpc>
                <a:spcPct val="100000"/>
              </a:lnSpc>
              <a:spcBef>
                <a:spcPct val="0"/>
              </a:spcBef>
              <a:spcAft>
                <a:spcPts val="600"/>
              </a:spcAft>
              <a:buFont typeface="Wingdings" pitchFamily="2" charset="2"/>
              <a:buNone/>
            </a:pPr>
            <a:r>
              <a:rPr lang="en-CA" sz="1400">
                <a:solidFill>
                  <a:srgbClr val="000000"/>
                </a:solidFill>
              </a:rPr>
              <a:t>- Patterns of discrim., inequality, and exclusion</a:t>
            </a:r>
          </a:p>
          <a:p>
            <a:pPr algn="ctr">
              <a:lnSpc>
                <a:spcPct val="100000"/>
              </a:lnSpc>
              <a:spcBef>
                <a:spcPct val="0"/>
              </a:spcBef>
              <a:spcAft>
                <a:spcPts val="600"/>
              </a:spcAft>
              <a:buFont typeface="Wingdings" pitchFamily="2" charset="2"/>
              <a:buNone/>
            </a:pPr>
            <a:r>
              <a:rPr lang="en-CA" sz="1400">
                <a:solidFill>
                  <a:srgbClr val="000000"/>
                </a:solidFill>
              </a:rPr>
              <a:t>- Capacity gaps of RHs and DBs</a:t>
            </a:r>
          </a:p>
        </p:txBody>
      </p:sp>
      <p:sp>
        <p:nvSpPr>
          <p:cNvPr id="15365" name="Rectangle 9"/>
          <p:cNvSpPr>
            <a:spLocks noChangeArrowheads="1"/>
          </p:cNvSpPr>
          <p:nvPr/>
        </p:nvSpPr>
        <p:spPr bwMode="auto">
          <a:xfrm>
            <a:off x="6732588" y="5283200"/>
            <a:ext cx="2266950" cy="11699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dirty="0">
                <a:solidFill>
                  <a:srgbClr val="000000"/>
                </a:solidFill>
              </a:rPr>
              <a:t>Empowered rights-holders and accountable duty-bearers contribute to the realization of human rights</a:t>
            </a:r>
          </a:p>
        </p:txBody>
      </p:sp>
      <p:sp>
        <p:nvSpPr>
          <p:cNvPr id="15366" name="Rectangle 10"/>
          <p:cNvSpPr>
            <a:spLocks noChangeArrowheads="1"/>
          </p:cNvSpPr>
          <p:nvPr/>
        </p:nvSpPr>
        <p:spPr bwMode="auto">
          <a:xfrm>
            <a:off x="179388" y="5786438"/>
            <a:ext cx="2268537" cy="7381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Strengthened capacities of rights-holders and duty-bearers</a:t>
            </a:r>
          </a:p>
        </p:txBody>
      </p:sp>
      <p:sp>
        <p:nvSpPr>
          <p:cNvPr id="15367" name="Rectangle 11"/>
          <p:cNvSpPr>
            <a:spLocks noChangeArrowheads="1"/>
          </p:cNvSpPr>
          <p:nvPr/>
        </p:nvSpPr>
        <p:spPr bwMode="auto">
          <a:xfrm>
            <a:off x="144463" y="1628775"/>
            <a:ext cx="2266950" cy="11699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Mechanisms for participation or RHs and DBs in programe monitoring and evaluation</a:t>
            </a:r>
          </a:p>
        </p:txBody>
      </p:sp>
      <p:sp>
        <p:nvSpPr>
          <p:cNvPr id="15368" name="Rectangle 12"/>
          <p:cNvSpPr>
            <a:spLocks noChangeArrowheads="1"/>
          </p:cNvSpPr>
          <p:nvPr/>
        </p:nvSpPr>
        <p:spPr bwMode="auto">
          <a:xfrm>
            <a:off x="5184775" y="981075"/>
            <a:ext cx="2266950" cy="10302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 Positioning human rights issues</a:t>
            </a:r>
          </a:p>
          <a:p>
            <a:pPr algn="ctr">
              <a:lnSpc>
                <a:spcPct val="100000"/>
              </a:lnSpc>
              <a:spcBef>
                <a:spcPct val="0"/>
              </a:spcBef>
              <a:spcAft>
                <a:spcPts val="600"/>
              </a:spcAft>
              <a:buFont typeface="Wingdings" pitchFamily="2" charset="2"/>
              <a:buNone/>
            </a:pPr>
            <a:r>
              <a:rPr lang="en-CA" sz="1400">
                <a:solidFill>
                  <a:srgbClr val="000000"/>
                </a:solidFill>
              </a:rPr>
              <a:t>- Inclusion of stakeholders</a:t>
            </a:r>
          </a:p>
        </p:txBody>
      </p:sp>
      <p:sp>
        <p:nvSpPr>
          <p:cNvPr id="15369" name="Rectangle 13"/>
          <p:cNvSpPr>
            <a:spLocks noChangeArrowheads="1"/>
          </p:cNvSpPr>
          <p:nvPr/>
        </p:nvSpPr>
        <p:spPr bwMode="auto">
          <a:xfrm>
            <a:off x="3348038" y="3338513"/>
            <a:ext cx="18351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00000"/>
              </a:lnSpc>
              <a:spcBef>
                <a:spcPct val="0"/>
              </a:spcBef>
              <a:spcAft>
                <a:spcPts val="600"/>
              </a:spcAft>
              <a:buFont typeface="Wingdings" pitchFamily="2" charset="2"/>
              <a:buNone/>
            </a:pPr>
            <a:r>
              <a:rPr lang="en-CA" sz="1400">
                <a:solidFill>
                  <a:srgbClr val="000000"/>
                </a:solidFill>
              </a:rPr>
              <a:t>Human rights principles and standards</a:t>
            </a:r>
          </a:p>
        </p:txBody>
      </p:sp>
    </p:spTree>
    <p:extLst>
      <p:ext uri="{BB962C8B-B14F-4D97-AF65-F5344CB8AC3E}">
        <p14:creationId xmlns:p14="http://schemas.microsoft.com/office/powerpoint/2010/main" val="2580934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3298" name="Rectangle 3"/>
          <p:cNvSpPr>
            <a:spLocks noGrp="1" noChangeArrowheads="1"/>
          </p:cNvSpPr>
          <p:nvPr>
            <p:ph type="title" idx="4294967295"/>
          </p:nvPr>
        </p:nvSpPr>
        <p:spPr/>
        <p:txBody>
          <a:bodyPr/>
          <a:lstStyle/>
          <a:p>
            <a:pPr eaLnBrk="1" hangingPunct="1"/>
            <a:r>
              <a:rPr lang="en-GB" sz="4000" i="1" smtClean="0"/>
              <a:t>Options for country analysis</a:t>
            </a:r>
            <a:endParaRPr lang="en-US" sz="4000" i="1" smtClean="0"/>
          </a:p>
        </p:txBody>
      </p:sp>
      <p:sp>
        <p:nvSpPr>
          <p:cNvPr id="183299" name="Rectangle 2"/>
          <p:cNvSpPr>
            <a:spLocks noGrp="1" noChangeArrowheads="1"/>
          </p:cNvSpPr>
          <p:nvPr>
            <p:ph type="body" sz="half" idx="4294967295"/>
          </p:nvPr>
        </p:nvSpPr>
        <p:spPr>
          <a:xfrm>
            <a:off x="3429000" y="1447800"/>
            <a:ext cx="5181600" cy="4525963"/>
          </a:xfrm>
          <a:solidFill>
            <a:srgbClr val="EAEAEA"/>
          </a:solidFill>
        </p:spPr>
        <p:txBody>
          <a:bodyPr/>
          <a:lstStyle/>
          <a:p>
            <a:pPr marL="609600" indent="-609600" eaLnBrk="1" hangingPunct="1">
              <a:buFont typeface="Arial" charset="0"/>
              <a:buNone/>
            </a:pPr>
            <a:r>
              <a:rPr lang="en-GB" sz="2800" smtClean="0"/>
              <a:t>	Whatever the option is:</a:t>
            </a:r>
          </a:p>
          <a:p>
            <a:pPr marL="609600" indent="-609600" eaLnBrk="1" hangingPunct="1">
              <a:buFont typeface="Arial" charset="0"/>
              <a:buNone/>
            </a:pPr>
            <a:endParaRPr lang="en-GB" sz="2800" smtClean="0"/>
          </a:p>
          <a:p>
            <a:pPr marL="609600" indent="-609600" eaLnBrk="1" hangingPunct="1">
              <a:buFont typeface="Wingdings" pitchFamily="2" charset="2"/>
              <a:buChar char="§"/>
            </a:pPr>
            <a:r>
              <a:rPr lang="en-GB" sz="2000" smtClean="0"/>
              <a:t>HRBA, as the other programming principles, provides criteria to ensure a high quality analysis; </a:t>
            </a:r>
          </a:p>
          <a:p>
            <a:pPr marL="609600" indent="-609600" eaLnBrk="1" hangingPunct="1">
              <a:buFont typeface="Wingdings" pitchFamily="2" charset="2"/>
              <a:buNone/>
            </a:pPr>
            <a:endParaRPr lang="en-US" sz="2000" smtClean="0"/>
          </a:p>
          <a:p>
            <a:pPr marL="609600" indent="-609600" eaLnBrk="1" hangingPunct="1">
              <a:buFont typeface="Wingdings" pitchFamily="2" charset="2"/>
              <a:buChar char="§"/>
            </a:pPr>
            <a:r>
              <a:rPr lang="en-US" sz="2000" smtClean="0"/>
              <a:t>A strong country analysis is more likely to lead to a strong UNDAF and ultimately strong agency programming.</a:t>
            </a:r>
          </a:p>
          <a:p>
            <a:pPr marL="609600" indent="-609600" algn="r" eaLnBrk="1" hangingPunct="1">
              <a:buFont typeface="Wingdings" pitchFamily="2" charset="2"/>
              <a:buNone/>
            </a:pPr>
            <a:r>
              <a:rPr lang="en-GB" sz="1800" smtClean="0"/>
              <a:t>(UNDG)</a:t>
            </a:r>
          </a:p>
        </p:txBody>
      </p:sp>
      <p:sp>
        <p:nvSpPr>
          <p:cNvPr id="183303" name="AutoShape 7"/>
          <p:cNvSpPr>
            <a:spLocks noChangeArrowheads="1"/>
          </p:cNvSpPr>
          <p:nvPr/>
        </p:nvSpPr>
        <p:spPr bwMode="auto">
          <a:xfrm>
            <a:off x="381000" y="2590800"/>
            <a:ext cx="2698750" cy="3357563"/>
          </a:xfrm>
          <a:prstGeom prst="flowChartDocument">
            <a:avLst/>
          </a:prstGeom>
          <a:solidFill>
            <a:srgbClr val="FFFFFF"/>
          </a:solidFill>
          <a:ln w="9525">
            <a:solidFill>
              <a:schemeClr val="tx1"/>
            </a:solidFill>
            <a:miter lim="800000"/>
            <a:headEnd/>
            <a:tailEnd/>
          </a:ln>
        </p:spPr>
        <p:txBody>
          <a:bodyPr wrap="none" anchor="ctr"/>
          <a:lstStyle/>
          <a:p>
            <a:pPr marL="342900" indent="-342900">
              <a:buFontTx/>
              <a:buAutoNum type="arabicPeriod"/>
            </a:pPr>
            <a:r>
              <a:rPr lang="en-US" sz="2000">
                <a:cs typeface="Arial" charset="0"/>
              </a:rPr>
              <a:t>Participation in </a:t>
            </a:r>
          </a:p>
          <a:p>
            <a:pPr marL="342900" indent="-342900"/>
            <a:r>
              <a:rPr lang="en-US" sz="2000">
                <a:cs typeface="Arial" charset="0"/>
              </a:rPr>
              <a:t>	government-led </a:t>
            </a:r>
          </a:p>
          <a:p>
            <a:pPr marL="342900" indent="-342900"/>
            <a:r>
              <a:rPr lang="en-US" sz="2000">
                <a:cs typeface="Arial" charset="0"/>
              </a:rPr>
              <a:t>	analytical work</a:t>
            </a:r>
          </a:p>
          <a:p>
            <a:pPr marL="342900" indent="-342900"/>
            <a:endParaRPr lang="en-GB" sz="2000">
              <a:cs typeface="Arial" charset="0"/>
            </a:endParaRPr>
          </a:p>
          <a:p>
            <a:pPr marL="342900" indent="-342900">
              <a:buFontTx/>
              <a:buAutoNum type="arabicPeriod" startAt="2"/>
            </a:pPr>
            <a:r>
              <a:rPr lang="en-GB" sz="2000">
                <a:cs typeface="Arial" charset="0"/>
              </a:rPr>
              <a:t>Complementary </a:t>
            </a:r>
          </a:p>
          <a:p>
            <a:pPr marL="342900" indent="-342900"/>
            <a:r>
              <a:rPr lang="en-GB" sz="2000">
                <a:cs typeface="Arial" charset="0"/>
              </a:rPr>
              <a:t>	analysis</a:t>
            </a:r>
          </a:p>
          <a:p>
            <a:pPr marL="342900" indent="-342900"/>
            <a:endParaRPr lang="en-GB" sz="2000">
              <a:cs typeface="Arial" charset="0"/>
            </a:endParaRPr>
          </a:p>
          <a:p>
            <a:pPr marL="342900" indent="-342900"/>
            <a:r>
              <a:rPr lang="en-GB" sz="2000">
                <a:cs typeface="Arial" charset="0"/>
              </a:rPr>
              <a:t>3.	CCA</a:t>
            </a:r>
            <a:endParaRPr lang="en-US" sz="2000">
              <a:latin typeface="Tahoma" pitchFamily="34" charset="0"/>
              <a:ea typeface="Angsana New"/>
              <a:cs typeface="Angsana New"/>
            </a:endParaRPr>
          </a:p>
          <a:p>
            <a:pPr marL="342900" indent="-342900"/>
            <a:endParaRPr lang="en-US" sz="2000">
              <a:latin typeface="Tahoma" pitchFamily="34" charset="0"/>
              <a:ea typeface="Angsana New"/>
              <a:cs typeface="Angsana New"/>
            </a:endParaRPr>
          </a:p>
        </p:txBody>
      </p:sp>
      <p:sp>
        <p:nvSpPr>
          <p:cNvPr id="183304" name="AutoShape 8"/>
          <p:cNvSpPr>
            <a:spLocks noChangeArrowheads="1"/>
          </p:cNvSpPr>
          <p:nvPr/>
        </p:nvSpPr>
        <p:spPr bwMode="auto">
          <a:xfrm>
            <a:off x="685800" y="1447800"/>
            <a:ext cx="2090738" cy="1143000"/>
          </a:xfrm>
          <a:prstGeom prst="homePlate">
            <a:avLst>
              <a:gd name="adj" fmla="val 45729"/>
            </a:avLst>
          </a:prstGeom>
          <a:gradFill rotWithShape="0">
            <a:gsLst>
              <a:gs pos="0">
                <a:srgbClr val="33CC33"/>
              </a:gs>
              <a:gs pos="100000">
                <a:srgbClr val="FFFFFF"/>
              </a:gs>
            </a:gsLst>
            <a:lin ang="5400000" scaled="1"/>
          </a:gradFill>
          <a:ln w="9525">
            <a:solidFill>
              <a:schemeClr val="tx1"/>
            </a:solidFill>
            <a:miter lim="800000"/>
            <a:headEnd/>
            <a:tailEnd/>
          </a:ln>
        </p:spPr>
        <p:txBody>
          <a:bodyPr wrap="none" anchor="ctr"/>
          <a:lstStyle/>
          <a:p>
            <a:pPr algn="ctr"/>
            <a:r>
              <a:rPr lang="en-US" sz="2400" b="1">
                <a:latin typeface="Tahoma" pitchFamily="34" charset="0"/>
                <a:ea typeface="Angsana New"/>
                <a:cs typeface="Angsana New"/>
              </a:rPr>
              <a:t>Country</a:t>
            </a:r>
          </a:p>
          <a:p>
            <a:pPr algn="ctr"/>
            <a:r>
              <a:rPr lang="en-US" sz="2400" b="1">
                <a:latin typeface="Tahoma" pitchFamily="34" charset="0"/>
                <a:ea typeface="Angsana New"/>
                <a:cs typeface="Angsana New"/>
              </a:rPr>
              <a:t>analysis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183298"/>
                                        </p:tgtEl>
                                        <p:attrNameLst>
                                          <p:attrName>style.visibility</p:attrName>
                                        </p:attrNameLst>
                                      </p:cBhvr>
                                      <p:to>
                                        <p:strVal val="visible"/>
                                      </p:to>
                                    </p:set>
                                    <p:animEffect transition="in" filter="box(in)">
                                      <p:cBhvr>
                                        <p:cTn id="7" dur="500"/>
                                        <p:tgtEl>
                                          <p:spTgt spid="183298"/>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83304"/>
                                        </p:tgtEl>
                                        <p:attrNameLst>
                                          <p:attrName>style.visibility</p:attrName>
                                        </p:attrNameLst>
                                      </p:cBhvr>
                                      <p:to>
                                        <p:strVal val="visible"/>
                                      </p:to>
                                    </p:set>
                                    <p:animEffect transition="in" filter="box(in)">
                                      <p:cBhvr>
                                        <p:cTn id="10" dur="500"/>
                                        <p:tgtEl>
                                          <p:spTgt spid="183304"/>
                                        </p:tgtEl>
                                      </p:cBhvr>
                                    </p:animEffect>
                                  </p:childTnLst>
                                </p:cTn>
                              </p:par>
                              <p:par>
                                <p:cTn id="11" presetID="4" presetClass="entr" presetSubtype="16" fill="hold" nodeType="withEffect">
                                  <p:stCondLst>
                                    <p:cond delay="0"/>
                                  </p:stCondLst>
                                  <p:childTnLst>
                                    <p:set>
                                      <p:cBhvr>
                                        <p:cTn id="12" dur="1" fill="hold">
                                          <p:stCondLst>
                                            <p:cond delay="0"/>
                                          </p:stCondLst>
                                        </p:cTn>
                                        <p:tgtEl>
                                          <p:spTgt spid="183303"/>
                                        </p:tgtEl>
                                        <p:attrNameLst>
                                          <p:attrName>style.visibility</p:attrName>
                                        </p:attrNameLst>
                                      </p:cBhvr>
                                      <p:to>
                                        <p:strVal val="visible"/>
                                      </p:to>
                                    </p:set>
                                    <p:animEffect transition="in" filter="box(in)">
                                      <p:cBhvr>
                                        <p:cTn id="13" dur="500"/>
                                        <p:tgtEl>
                                          <p:spTgt spid="183303"/>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83299">
                                            <p:bg/>
                                          </p:spTgt>
                                        </p:tgtEl>
                                        <p:attrNameLst>
                                          <p:attrName>style.visibility</p:attrName>
                                        </p:attrNameLst>
                                      </p:cBhvr>
                                      <p:to>
                                        <p:strVal val="visible"/>
                                      </p:to>
                                    </p:set>
                                    <p:animEffect transition="in" filter="box(in)">
                                      <p:cBhvr>
                                        <p:cTn id="18" dur="500"/>
                                        <p:tgtEl>
                                          <p:spTgt spid="183299">
                                            <p:bg/>
                                          </p:spTgt>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183299">
                                            <p:txEl>
                                              <p:pRg st="0" end="0"/>
                                            </p:txEl>
                                          </p:spTgt>
                                        </p:tgtEl>
                                        <p:attrNameLst>
                                          <p:attrName>style.visibility</p:attrName>
                                        </p:attrNameLst>
                                      </p:cBhvr>
                                      <p:to>
                                        <p:strVal val="visible"/>
                                      </p:to>
                                    </p:set>
                                    <p:animEffect transition="in" filter="box(in)">
                                      <p:cBhvr>
                                        <p:cTn id="21" dur="500"/>
                                        <p:tgtEl>
                                          <p:spTgt spid="183299">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183299">
                                            <p:txEl>
                                              <p:pRg st="2" end="2"/>
                                            </p:txEl>
                                          </p:spTgt>
                                        </p:tgtEl>
                                        <p:attrNameLst>
                                          <p:attrName>style.visibility</p:attrName>
                                        </p:attrNameLst>
                                      </p:cBhvr>
                                      <p:to>
                                        <p:strVal val="visible"/>
                                      </p:to>
                                    </p:set>
                                    <p:animEffect transition="in" filter="box(in)">
                                      <p:cBhvr>
                                        <p:cTn id="26" dur="500"/>
                                        <p:tgtEl>
                                          <p:spTgt spid="183299">
                                            <p:txEl>
                                              <p:pRg st="2" end="2"/>
                                            </p:txEl>
                                          </p:spTgt>
                                        </p:tgtEl>
                                      </p:cBhvr>
                                    </p:animEffect>
                                  </p:childTnLst>
                                </p:cTn>
                              </p:par>
                              <p:par>
                                <p:cTn id="27" presetID="4" presetClass="entr" presetSubtype="16" fill="hold" grpId="0" nodeType="withEffect">
                                  <p:stCondLst>
                                    <p:cond delay="0"/>
                                  </p:stCondLst>
                                  <p:childTnLst>
                                    <p:set>
                                      <p:cBhvr>
                                        <p:cTn id="28" dur="1" fill="hold">
                                          <p:stCondLst>
                                            <p:cond delay="0"/>
                                          </p:stCondLst>
                                        </p:cTn>
                                        <p:tgtEl>
                                          <p:spTgt spid="183299">
                                            <p:txEl>
                                              <p:pRg st="4" end="4"/>
                                            </p:txEl>
                                          </p:spTgt>
                                        </p:tgtEl>
                                        <p:attrNameLst>
                                          <p:attrName>style.visibility</p:attrName>
                                        </p:attrNameLst>
                                      </p:cBhvr>
                                      <p:to>
                                        <p:strVal val="visible"/>
                                      </p:to>
                                    </p:set>
                                    <p:animEffect transition="in" filter="box(in)">
                                      <p:cBhvr>
                                        <p:cTn id="29" dur="500"/>
                                        <p:tgtEl>
                                          <p:spTgt spid="183299">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183299">
                                            <p:txEl>
                                              <p:pRg st="5" end="5"/>
                                            </p:txEl>
                                          </p:spTgt>
                                        </p:tgtEl>
                                        <p:attrNameLst>
                                          <p:attrName>style.visibility</p:attrName>
                                        </p:attrNameLst>
                                      </p:cBhvr>
                                      <p:to>
                                        <p:strVal val="visible"/>
                                      </p:to>
                                    </p:set>
                                    <p:animEffect transition="in" filter="box(in)">
                                      <p:cBhvr>
                                        <p:cTn id="34" dur="500"/>
                                        <p:tgtEl>
                                          <p:spTgt spid="1832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8" grpId="0"/>
      <p:bldP spid="183299" grpId="0" build="p" animBg="1"/>
      <p:bldP spid="183304" grpId="0"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Rectangle 2"/>
          <p:cNvSpPr>
            <a:spLocks noGrp="1" noChangeArrowheads="1"/>
          </p:cNvSpPr>
          <p:nvPr>
            <p:ph type="title" idx="4294967295"/>
          </p:nvPr>
        </p:nvSpPr>
        <p:spPr>
          <a:xfrm>
            <a:off x="36513" y="44450"/>
            <a:ext cx="9144000" cy="720725"/>
          </a:xfrm>
        </p:spPr>
        <p:txBody>
          <a:bodyPr/>
          <a:lstStyle/>
          <a:p>
            <a:pPr eaLnBrk="1" hangingPunct="1"/>
            <a:r>
              <a:rPr lang="en-US" sz="3600" smtClean="0"/>
              <a:t>Country Analysis</a:t>
            </a:r>
          </a:p>
        </p:txBody>
      </p:sp>
      <p:sp>
        <p:nvSpPr>
          <p:cNvPr id="155651" name="AutoShape 3"/>
          <p:cNvSpPr>
            <a:spLocks noChangeArrowheads="1"/>
          </p:cNvSpPr>
          <p:nvPr/>
        </p:nvSpPr>
        <p:spPr bwMode="auto">
          <a:xfrm rot="10800000">
            <a:off x="152400" y="609600"/>
            <a:ext cx="8763000" cy="5864225"/>
          </a:xfrm>
          <a:prstGeom prst="triangle">
            <a:avLst>
              <a:gd name="adj" fmla="val 50000"/>
            </a:avLst>
          </a:prstGeom>
          <a:solidFill>
            <a:srgbClr val="66FF33"/>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55652" name="AutoShape 4"/>
          <p:cNvSpPr>
            <a:spLocks noChangeArrowheads="1"/>
          </p:cNvSpPr>
          <p:nvPr/>
        </p:nvSpPr>
        <p:spPr bwMode="auto">
          <a:xfrm rot="10800000">
            <a:off x="1524000" y="2438400"/>
            <a:ext cx="6019800" cy="4114800"/>
          </a:xfrm>
          <a:prstGeom prst="triangle">
            <a:avLst>
              <a:gd name="adj" fmla="val 50000"/>
            </a:avLst>
          </a:prstGeom>
          <a:solidFill>
            <a:srgbClr val="33CC33"/>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55653" name="AutoShape 5"/>
          <p:cNvSpPr>
            <a:spLocks noChangeArrowheads="1"/>
          </p:cNvSpPr>
          <p:nvPr/>
        </p:nvSpPr>
        <p:spPr bwMode="auto">
          <a:xfrm rot="10800000">
            <a:off x="2971800" y="4419600"/>
            <a:ext cx="3121025" cy="2438400"/>
          </a:xfrm>
          <a:prstGeom prst="triangle">
            <a:avLst>
              <a:gd name="adj" fmla="val 50000"/>
            </a:avLst>
          </a:prstGeom>
          <a:solidFill>
            <a:srgbClr val="FFCC99"/>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33797" name="Text Box 6"/>
          <p:cNvSpPr txBox="1">
            <a:spLocks noChangeArrowheads="1"/>
          </p:cNvSpPr>
          <p:nvPr/>
        </p:nvSpPr>
        <p:spPr bwMode="auto">
          <a:xfrm>
            <a:off x="539750" y="838200"/>
            <a:ext cx="8137525" cy="1343025"/>
          </a:xfrm>
          <a:prstGeom prst="rect">
            <a:avLst/>
          </a:prstGeom>
          <a:noFill/>
          <a:ln w="9525">
            <a:noFill/>
            <a:miter lim="800000"/>
            <a:headEnd/>
            <a:tailEnd/>
          </a:ln>
        </p:spPr>
        <p:txBody>
          <a:bodyPr>
            <a:spAutoFit/>
          </a:bodyPr>
          <a:lstStyle/>
          <a:p>
            <a:pPr algn="ctr"/>
            <a:r>
              <a:rPr lang="en-US" sz="2800" b="1">
                <a:cs typeface="Arial" charset="0"/>
              </a:rPr>
              <a:t>GATHERING INFORMATION</a:t>
            </a:r>
          </a:p>
          <a:p>
            <a:pPr algn="ctr"/>
            <a:r>
              <a:rPr lang="en-US" b="1">
                <a:cs typeface="Arial" charset="0"/>
              </a:rPr>
              <a:t>About development problems from existing sources, </a:t>
            </a:r>
          </a:p>
          <a:p>
            <a:pPr algn="ctr"/>
            <a:r>
              <a:rPr lang="en-US" b="1">
                <a:cs typeface="Arial" charset="0"/>
              </a:rPr>
              <a:t>esp. national treaty reports and observations and </a:t>
            </a:r>
          </a:p>
          <a:p>
            <a:pPr algn="ctr"/>
            <a:r>
              <a:rPr lang="en-US" b="1">
                <a:cs typeface="Arial" charset="0"/>
              </a:rPr>
              <a:t>recommendations from treaty bodies</a:t>
            </a:r>
          </a:p>
        </p:txBody>
      </p:sp>
      <p:sp>
        <p:nvSpPr>
          <p:cNvPr id="33798" name="Text Box 7"/>
          <p:cNvSpPr txBox="1">
            <a:spLocks noChangeArrowheads="1"/>
          </p:cNvSpPr>
          <p:nvPr/>
        </p:nvSpPr>
        <p:spPr bwMode="auto">
          <a:xfrm>
            <a:off x="3135313" y="4646613"/>
            <a:ext cx="2808287" cy="1068387"/>
          </a:xfrm>
          <a:prstGeom prst="rect">
            <a:avLst/>
          </a:prstGeom>
          <a:noFill/>
          <a:ln w="9525">
            <a:noFill/>
            <a:miter lim="800000"/>
            <a:headEnd/>
            <a:tailEnd/>
          </a:ln>
        </p:spPr>
        <p:txBody>
          <a:bodyPr>
            <a:spAutoFit/>
          </a:bodyPr>
          <a:lstStyle/>
          <a:p>
            <a:pPr algn="ctr"/>
            <a:r>
              <a:rPr lang="en-US" sz="2800" b="1">
                <a:cs typeface="Arial" charset="0"/>
              </a:rPr>
              <a:t>ANALYSIS</a:t>
            </a:r>
          </a:p>
          <a:p>
            <a:pPr algn="ctr"/>
            <a:r>
              <a:rPr lang="en-US" b="1">
                <a:cs typeface="Arial" charset="0"/>
              </a:rPr>
              <a:t>Of root causes &amp; </a:t>
            </a:r>
          </a:p>
          <a:p>
            <a:pPr algn="ctr"/>
            <a:r>
              <a:rPr lang="en-US" b="1">
                <a:cs typeface="Arial" charset="0"/>
              </a:rPr>
              <a:t>their linkages</a:t>
            </a:r>
          </a:p>
        </p:txBody>
      </p:sp>
      <p:sp>
        <p:nvSpPr>
          <p:cNvPr id="155656" name="AutoShape 8"/>
          <p:cNvSpPr>
            <a:spLocks noChangeArrowheads="1"/>
          </p:cNvSpPr>
          <p:nvPr/>
        </p:nvSpPr>
        <p:spPr bwMode="auto">
          <a:xfrm>
            <a:off x="4284663" y="4322763"/>
            <a:ext cx="382587" cy="249237"/>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55657" name="AutoShape 9"/>
          <p:cNvSpPr>
            <a:spLocks noChangeArrowheads="1"/>
          </p:cNvSpPr>
          <p:nvPr/>
        </p:nvSpPr>
        <p:spPr bwMode="auto">
          <a:xfrm>
            <a:off x="4267200" y="2341563"/>
            <a:ext cx="382588" cy="249237"/>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33801" name="Text Box 10"/>
          <p:cNvSpPr txBox="1">
            <a:spLocks noChangeArrowheads="1"/>
          </p:cNvSpPr>
          <p:nvPr/>
        </p:nvSpPr>
        <p:spPr bwMode="auto">
          <a:xfrm>
            <a:off x="1476375" y="2894013"/>
            <a:ext cx="6264275" cy="1068387"/>
          </a:xfrm>
          <a:prstGeom prst="rect">
            <a:avLst/>
          </a:prstGeom>
          <a:noFill/>
          <a:ln w="9525">
            <a:noFill/>
            <a:miter lim="800000"/>
            <a:headEnd/>
            <a:tailEnd/>
          </a:ln>
        </p:spPr>
        <p:txBody>
          <a:bodyPr>
            <a:spAutoFit/>
          </a:bodyPr>
          <a:lstStyle/>
          <a:p>
            <a:pPr algn="ctr"/>
            <a:r>
              <a:rPr lang="en-US" sz="2800" b="1">
                <a:cs typeface="Arial" charset="0"/>
              </a:rPr>
              <a:t>ASSESSMENT</a:t>
            </a:r>
          </a:p>
          <a:p>
            <a:pPr algn="ctr"/>
            <a:r>
              <a:rPr lang="en-US" b="1">
                <a:cs typeface="Arial" charset="0"/>
              </a:rPr>
              <a:t>Shortlist major development problems </a:t>
            </a:r>
          </a:p>
          <a:p>
            <a:pPr algn="ctr"/>
            <a:r>
              <a:rPr lang="en-US" b="1">
                <a:cs typeface="Arial" charset="0"/>
              </a:rPr>
              <a:t>for deeper analysis</a:t>
            </a:r>
          </a:p>
        </p:txBody>
      </p:sp>
      <p:sp>
        <p:nvSpPr>
          <p:cNvPr id="155659" name="Oval 11"/>
          <p:cNvSpPr>
            <a:spLocks noChangeArrowheads="1"/>
          </p:cNvSpPr>
          <p:nvPr/>
        </p:nvSpPr>
        <p:spPr bwMode="auto">
          <a:xfrm>
            <a:off x="2452688" y="4038600"/>
            <a:ext cx="4176712" cy="2362200"/>
          </a:xfrm>
          <a:prstGeom prst="ellipse">
            <a:avLst/>
          </a:prstGeom>
          <a:noFill/>
          <a:ln w="31750" algn="ctr">
            <a:solidFill>
              <a:schemeClr val="tx1"/>
            </a:solidFill>
            <a:round/>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cs typeface="Arial" pitchFamily="34" charset="0"/>
              </a:rPr>
              <a:t>Analysis – </a:t>
            </a:r>
          </a:p>
          <a:p>
            <a:pPr algn="ctr">
              <a:defRPr/>
            </a:pPr>
            <a:r>
              <a:rPr lang="en-US" sz="2000" b="1" dirty="0">
                <a:solidFill>
                  <a:schemeClr val="tx1"/>
                </a:solidFill>
                <a:cs typeface="Arial" pitchFamily="34" charset="0"/>
              </a:rPr>
              <a:t>in three steps</a:t>
            </a:r>
          </a:p>
        </p:txBody>
      </p:sp>
      <p:sp>
        <p:nvSpPr>
          <p:cNvPr id="40962" name="3 Elipse"/>
          <p:cNvSpPr>
            <a:spLocks noChangeArrowheads="1"/>
          </p:cNvSpPr>
          <p:nvPr/>
        </p:nvSpPr>
        <p:spPr bwMode="auto">
          <a:xfrm>
            <a:off x="3635374" y="1196974"/>
            <a:ext cx="1546225" cy="1546225"/>
          </a:xfrm>
          <a:prstGeom prst="ellips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a:solidFill>
                  <a:schemeClr val="tx1"/>
                </a:solidFill>
                <a:latin typeface="Calibri" pitchFamily="34" charset="0"/>
                <a:cs typeface="Arial" charset="0"/>
              </a:rPr>
              <a:t>Causality Analysis</a:t>
            </a:r>
          </a:p>
          <a:p>
            <a:pPr algn="ctr"/>
            <a:endParaRPr lang="en-US" dirty="0">
              <a:solidFill>
                <a:schemeClr val="tx1"/>
              </a:solidFill>
              <a:latin typeface="Calibri" pitchFamily="34" charset="0"/>
              <a:cs typeface="Arial" charset="0"/>
            </a:endParaRPr>
          </a:p>
          <a:p>
            <a:pPr algn="ctr"/>
            <a:r>
              <a:rPr lang="en-US" dirty="0">
                <a:solidFill>
                  <a:schemeClr val="tx1"/>
                </a:solidFill>
                <a:latin typeface="Calibri" pitchFamily="34" charset="0"/>
                <a:cs typeface="Arial" charset="0"/>
              </a:rPr>
              <a:t>1</a:t>
            </a:r>
          </a:p>
        </p:txBody>
      </p:sp>
      <p:sp>
        <p:nvSpPr>
          <p:cNvPr id="5" name="4 Elipse"/>
          <p:cNvSpPr/>
          <p:nvPr/>
        </p:nvSpPr>
        <p:spPr>
          <a:xfrm>
            <a:off x="3635375" y="2997200"/>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cs typeface="Arial" pitchFamily="34" charset="0"/>
              </a:rPr>
              <a:t>Role Analysis</a:t>
            </a:r>
          </a:p>
          <a:p>
            <a:pPr algn="ctr">
              <a:defRPr/>
            </a:pPr>
            <a:endParaRPr lang="en-US" dirty="0">
              <a:solidFill>
                <a:schemeClr val="tx1"/>
              </a:solidFill>
              <a:cs typeface="Arial" pitchFamily="34" charset="0"/>
            </a:endParaRPr>
          </a:p>
          <a:p>
            <a:pPr algn="ctr">
              <a:defRPr/>
            </a:pPr>
            <a:r>
              <a:rPr lang="en-US" dirty="0">
                <a:solidFill>
                  <a:schemeClr val="tx1"/>
                </a:solidFill>
                <a:cs typeface="Arial" pitchFamily="34" charset="0"/>
              </a:rPr>
              <a:t>2</a:t>
            </a:r>
          </a:p>
        </p:txBody>
      </p:sp>
      <p:sp>
        <p:nvSpPr>
          <p:cNvPr id="6" name="5 Elipse"/>
          <p:cNvSpPr/>
          <p:nvPr/>
        </p:nvSpPr>
        <p:spPr>
          <a:xfrm>
            <a:off x="3635375" y="4941888"/>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Capacity Gap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3</a:t>
            </a:r>
          </a:p>
        </p:txBody>
      </p:sp>
      <p:sp>
        <p:nvSpPr>
          <p:cNvPr id="40965" name="6 CuadroTexto"/>
          <p:cNvSpPr txBox="1">
            <a:spLocks noChangeArrowheads="1"/>
          </p:cNvSpPr>
          <p:nvPr/>
        </p:nvSpPr>
        <p:spPr bwMode="auto">
          <a:xfrm>
            <a:off x="5724525" y="1628775"/>
            <a:ext cx="2232025" cy="923330"/>
          </a:xfrm>
          <a:prstGeom prst="rect">
            <a:avLst/>
          </a:prstGeom>
          <a:noFill/>
          <a:ln w="9525">
            <a:noFill/>
            <a:miter lim="800000"/>
            <a:headEnd/>
            <a:tailEnd/>
          </a:ln>
        </p:spPr>
        <p:txBody>
          <a:bodyPr>
            <a:spAutoFit/>
          </a:bodyPr>
          <a:lstStyle/>
          <a:p>
            <a:r>
              <a:rPr lang="en-US" b="1" dirty="0">
                <a:latin typeface="Calibri" pitchFamily="34" charset="0"/>
                <a:cs typeface="Arial" charset="0"/>
              </a:rPr>
              <a:t>Why?</a:t>
            </a:r>
          </a:p>
          <a:p>
            <a:r>
              <a:rPr lang="en-US" b="1" dirty="0">
                <a:latin typeface="Calibri" pitchFamily="34" charset="0"/>
                <a:cs typeface="Arial" charset="0"/>
              </a:rPr>
              <a:t>Which rights </a:t>
            </a:r>
            <a:r>
              <a:rPr lang="en-US" dirty="0">
                <a:latin typeface="Calibri" pitchFamily="34" charset="0"/>
                <a:cs typeface="Arial" charset="0"/>
              </a:rPr>
              <a:t>are </a:t>
            </a:r>
            <a:r>
              <a:rPr lang="en-US" dirty="0" smtClean="0">
                <a:latin typeface="Calibri" pitchFamily="34" charset="0"/>
                <a:cs typeface="Arial" charset="0"/>
              </a:rPr>
              <a:t>at stake?</a:t>
            </a:r>
            <a:endParaRPr lang="en-US" dirty="0">
              <a:latin typeface="Calibri" pitchFamily="34" charset="0"/>
              <a:cs typeface="Arial" charset="0"/>
            </a:endParaRPr>
          </a:p>
        </p:txBody>
      </p:sp>
      <p:sp>
        <p:nvSpPr>
          <p:cNvPr id="40966" name="7 CuadroTexto"/>
          <p:cNvSpPr txBox="1">
            <a:spLocks noChangeArrowheads="1"/>
          </p:cNvSpPr>
          <p:nvPr/>
        </p:nvSpPr>
        <p:spPr bwMode="auto">
          <a:xfrm>
            <a:off x="5867400" y="3213100"/>
            <a:ext cx="2089150" cy="641350"/>
          </a:xfrm>
          <a:prstGeom prst="rect">
            <a:avLst/>
          </a:prstGeom>
          <a:noFill/>
          <a:ln w="9525">
            <a:noFill/>
            <a:miter lim="800000"/>
            <a:headEnd/>
            <a:tailEnd/>
          </a:ln>
        </p:spPr>
        <p:txBody>
          <a:bodyPr>
            <a:spAutoFit/>
          </a:bodyPr>
          <a:lstStyle/>
          <a:p>
            <a:r>
              <a:rPr lang="en-US">
                <a:latin typeface="Calibri" pitchFamily="34" charset="0"/>
                <a:cs typeface="Arial" charset="0"/>
              </a:rPr>
              <a:t>Who has to do something about it?</a:t>
            </a:r>
          </a:p>
        </p:txBody>
      </p:sp>
      <p:sp>
        <p:nvSpPr>
          <p:cNvPr id="40967" name="8 CuadroTexto"/>
          <p:cNvSpPr txBox="1">
            <a:spLocks noChangeArrowheads="1"/>
          </p:cNvSpPr>
          <p:nvPr/>
        </p:nvSpPr>
        <p:spPr bwMode="auto">
          <a:xfrm>
            <a:off x="5940425" y="5229225"/>
            <a:ext cx="2303463" cy="641350"/>
          </a:xfrm>
          <a:prstGeom prst="rect">
            <a:avLst/>
          </a:prstGeom>
          <a:noFill/>
          <a:ln w="9525">
            <a:noFill/>
            <a:miter lim="800000"/>
            <a:headEnd/>
            <a:tailEnd/>
          </a:ln>
        </p:spPr>
        <p:txBody>
          <a:bodyPr>
            <a:spAutoFit/>
          </a:bodyPr>
          <a:lstStyle/>
          <a:p>
            <a:r>
              <a:rPr lang="en-US">
                <a:latin typeface="Calibri" pitchFamily="34" charset="0"/>
                <a:cs typeface="Arial" charset="0"/>
              </a:rPr>
              <a:t>What do they need to take action?</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5"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971" name="21 Conector recto de flecha"/>
          <p:cNvCxnSpPr>
            <a:cxnSpLocks noChangeShapeType="1"/>
            <a:stCxn id="40962" idx="6"/>
            <a:endCxn id="40965" idx="1"/>
          </p:cNvCxnSpPr>
          <p:nvPr/>
        </p:nvCxnSpPr>
        <p:spPr bwMode="auto">
          <a:xfrm>
            <a:off x="5181599" y="1970087"/>
            <a:ext cx="542926" cy="120353"/>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sz="2400" b="1">
                <a:solidFill>
                  <a:schemeClr val="tx1"/>
                </a:solidFill>
                <a:cs typeface="Arial" pitchFamily="34" charset="0"/>
              </a:rPr>
              <a:t>Assessment</a:t>
            </a:r>
          </a:p>
        </p:txBody>
      </p:sp>
      <p:sp>
        <p:nvSpPr>
          <p:cNvPr id="40974" name="37 CuadroTexto"/>
          <p:cNvSpPr txBox="1">
            <a:spLocks noChangeArrowheads="1"/>
          </p:cNvSpPr>
          <p:nvPr/>
        </p:nvSpPr>
        <p:spPr bwMode="auto">
          <a:xfrm>
            <a:off x="6156325" y="404813"/>
            <a:ext cx="1871663" cy="641350"/>
          </a:xfrm>
          <a:prstGeom prst="rect">
            <a:avLst/>
          </a:prstGeom>
          <a:noFill/>
          <a:ln w="9525">
            <a:noFill/>
            <a:miter lim="800000"/>
            <a:headEnd/>
            <a:tailEnd/>
          </a:ln>
        </p:spPr>
        <p:txBody>
          <a:bodyPr>
            <a:spAutoFit/>
          </a:bodyPr>
          <a:lstStyle/>
          <a:p>
            <a:r>
              <a:rPr lang="en-US" dirty="0">
                <a:solidFill>
                  <a:srgbClr val="FF0000"/>
                </a:solidFill>
                <a:latin typeface="Calibri" pitchFamily="34" charset="0"/>
                <a:cs typeface="Arial" charset="0"/>
              </a:rPr>
              <a:t>Who has been left behind?</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6"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body" idx="4294967295"/>
          </p:nvPr>
        </p:nvSpPr>
        <p:spPr>
          <a:xfrm>
            <a:off x="366713" y="1449388"/>
            <a:ext cx="8453437" cy="3178175"/>
          </a:xfrm>
          <a:solidFill>
            <a:srgbClr val="FFFFFF"/>
          </a:solidFill>
          <a:effectLst>
            <a:outerShdw dist="46662" dir="3284183" algn="ctr" rotWithShape="0">
              <a:srgbClr val="000000">
                <a:alpha val="74997"/>
              </a:srgbClr>
            </a:outerShdw>
          </a:effectLst>
        </p:spPr>
        <p:txBody>
          <a:bodyPr/>
          <a:lstStyle/>
          <a:p>
            <a:pPr eaLnBrk="1" hangingPunct="1">
              <a:lnSpc>
                <a:spcPct val="150000"/>
              </a:lnSpc>
              <a:buClr>
                <a:srgbClr val="FDFDFD"/>
              </a:buClr>
              <a:buFont typeface="Wingdings" pitchFamily="2" charset="2"/>
              <a:buNone/>
              <a:defRPr/>
            </a:pPr>
            <a:r>
              <a:rPr lang="en-GB" sz="2800" b="1" u="sng" dirty="0" smtClean="0"/>
              <a:t>Purpose of the Assessment:</a:t>
            </a:r>
            <a:r>
              <a:rPr lang="en-GB" sz="2800" dirty="0" smtClean="0"/>
              <a:t> </a:t>
            </a:r>
          </a:p>
          <a:p>
            <a:pPr eaLnBrk="1" hangingPunct="1">
              <a:lnSpc>
                <a:spcPct val="150000"/>
              </a:lnSpc>
              <a:buClr>
                <a:srgbClr val="FDFDFD"/>
              </a:buClr>
              <a:buFont typeface="Wingdings" pitchFamily="2" charset="2"/>
              <a:buChar char="§"/>
              <a:defRPr/>
            </a:pPr>
            <a:r>
              <a:rPr lang="en-GB" sz="2400" b="1" dirty="0" smtClean="0"/>
              <a:t>Identify the main development challenges</a:t>
            </a:r>
          </a:p>
          <a:p>
            <a:pPr eaLnBrk="1" hangingPunct="1">
              <a:lnSpc>
                <a:spcPct val="150000"/>
              </a:lnSpc>
              <a:buClr>
                <a:srgbClr val="FDFDFD"/>
              </a:buClr>
              <a:buFont typeface="Wingdings" pitchFamily="2" charset="2"/>
              <a:buNone/>
              <a:defRPr/>
            </a:pPr>
            <a:r>
              <a:rPr lang="en-GB" sz="2400" b="1" dirty="0" smtClean="0"/>
              <a:t>	</a:t>
            </a:r>
            <a:r>
              <a:rPr lang="en-GB" sz="2400" b="1" i="1" dirty="0" smtClean="0"/>
              <a:t>What is happening? To whom? Where?</a:t>
            </a:r>
            <a:endParaRPr lang="en-GB" sz="2400" b="1" dirty="0" smtClean="0"/>
          </a:p>
          <a:p>
            <a:pPr eaLnBrk="1" hangingPunct="1">
              <a:lnSpc>
                <a:spcPct val="150000"/>
              </a:lnSpc>
              <a:buClr>
                <a:srgbClr val="FDFDFD"/>
              </a:buClr>
              <a:buFont typeface="Wingdings" pitchFamily="2" charset="2"/>
              <a:buNone/>
              <a:defRPr/>
            </a:pPr>
            <a:r>
              <a:rPr lang="en-GB" sz="2000" dirty="0" smtClean="0"/>
              <a:t>	</a:t>
            </a:r>
            <a:r>
              <a:rPr lang="en-GB" sz="2400" dirty="0" smtClean="0"/>
              <a:t>e.g. </a:t>
            </a:r>
            <a:r>
              <a:rPr lang="en-US" sz="2400" dirty="0" smtClean="0"/>
              <a:t>High incidence of child malnutrition in rural areas</a:t>
            </a:r>
            <a:endParaRPr lang="en-GB" sz="2400" b="1" dirty="0" smtClean="0"/>
          </a:p>
          <a:p>
            <a:pPr lvl="1" eaLnBrk="1" hangingPunct="1">
              <a:lnSpc>
                <a:spcPct val="150000"/>
              </a:lnSpc>
              <a:buClr>
                <a:srgbClr val="FDFDFD"/>
              </a:buClr>
              <a:buFont typeface="Wingdings" pitchFamily="2" charset="2"/>
              <a:buNone/>
              <a:defRPr/>
            </a:pPr>
            <a:endParaRPr lang="en-GB" sz="2000" dirty="0" smtClean="0"/>
          </a:p>
          <a:p>
            <a:pPr eaLnBrk="1" hangingPunct="1">
              <a:lnSpc>
                <a:spcPct val="150000"/>
              </a:lnSpc>
              <a:buClr>
                <a:srgbClr val="FDFDFD"/>
              </a:buClr>
              <a:buFont typeface="Wingdings" pitchFamily="2" charset="2"/>
              <a:buNone/>
              <a:defRPr/>
            </a:pPr>
            <a:endParaRPr lang="en-US" sz="2400" b="1" dirty="0" smtClean="0"/>
          </a:p>
        </p:txBody>
      </p:sp>
      <p:sp>
        <p:nvSpPr>
          <p:cNvPr id="45058" name="Text Box 3"/>
          <p:cNvSpPr txBox="1">
            <a:spLocks noChangeArrowheads="1"/>
          </p:cNvSpPr>
          <p:nvPr/>
        </p:nvSpPr>
        <p:spPr bwMode="auto">
          <a:xfrm>
            <a:off x="1042988" y="3429000"/>
            <a:ext cx="7705725" cy="304800"/>
          </a:xfrm>
          <a:prstGeom prst="rect">
            <a:avLst/>
          </a:prstGeom>
          <a:noFill/>
          <a:ln w="9525">
            <a:noFill/>
            <a:miter lim="800000"/>
            <a:headEnd/>
            <a:tailEnd/>
          </a:ln>
        </p:spPr>
        <p:txBody>
          <a:bodyPr>
            <a:spAutoFit/>
          </a:bodyPr>
          <a:lstStyle/>
          <a:p>
            <a:pPr marL="342900" indent="-342900" algn="ctr">
              <a:lnSpc>
                <a:spcPct val="70000"/>
              </a:lnSpc>
              <a:spcBef>
                <a:spcPct val="50000"/>
              </a:spcBef>
              <a:buClr>
                <a:schemeClr val="tx2"/>
              </a:buClr>
              <a:buSzPct val="75000"/>
              <a:buFont typeface="Wingdings" pitchFamily="2" charset="2"/>
              <a:buNone/>
            </a:pPr>
            <a:endParaRPr lang="en-GB" sz="2000">
              <a:solidFill>
                <a:srgbClr val="FFFFFF"/>
              </a:solidFill>
              <a:ea typeface="ＭＳ Ｐゴシック"/>
              <a:cs typeface="Arial" charset="0"/>
            </a:endParaRPr>
          </a:p>
        </p:txBody>
      </p:sp>
      <p:sp>
        <p:nvSpPr>
          <p:cNvPr id="45059" name="Rectangle 5"/>
          <p:cNvSpPr>
            <a:spLocks noChangeArrowheads="1"/>
          </p:cNvSpPr>
          <p:nvPr/>
        </p:nvSpPr>
        <p:spPr bwMode="auto">
          <a:xfrm>
            <a:off x="1231900" y="0"/>
            <a:ext cx="7912100" cy="1173163"/>
          </a:xfrm>
          <a:prstGeom prst="rect">
            <a:avLst/>
          </a:prstGeom>
          <a:noFill/>
          <a:ln w="9525">
            <a:noFill/>
            <a:miter lim="800000"/>
            <a:headEnd/>
            <a:tailEnd/>
          </a:ln>
        </p:spPr>
        <p:txBody>
          <a:bodyPr anchor="ctr"/>
          <a:lstStyle/>
          <a:p>
            <a:pPr algn="ctr" eaLnBrk="0" hangingPunct="0"/>
            <a:r>
              <a:rPr lang="en-US" sz="3300" b="1">
                <a:solidFill>
                  <a:srgbClr val="0068AD"/>
                </a:solidFill>
                <a:ea typeface="ＭＳ Ｐゴシック"/>
                <a:cs typeface="Arial" charset="0"/>
              </a:rPr>
              <a:t>HRBA to the Assessment</a:t>
            </a:r>
          </a:p>
        </p:txBody>
      </p:sp>
      <p:sp>
        <p:nvSpPr>
          <p:cNvPr id="174087" name="AutoShape 7"/>
          <p:cNvSpPr>
            <a:spLocks noChangeArrowheads="1"/>
          </p:cNvSpPr>
          <p:nvPr/>
        </p:nvSpPr>
        <p:spPr bwMode="auto">
          <a:xfrm>
            <a:off x="2449513" y="5057775"/>
            <a:ext cx="4908550" cy="1800225"/>
          </a:xfrm>
          <a:prstGeom prst="wedgeRoundRectCallout">
            <a:avLst>
              <a:gd name="adj1" fmla="val -71829"/>
              <a:gd name="adj2" fmla="val -80509"/>
              <a:gd name="adj3" fmla="val 16667"/>
            </a:avLst>
          </a:prstGeom>
          <a:solidFill>
            <a:srgbClr val="FFBE7D"/>
          </a:solidFill>
          <a:ln w="9525">
            <a:solidFill>
              <a:srgbClr val="000000"/>
            </a:solidFill>
            <a:miter lim="800000"/>
            <a:headEnd/>
            <a:tailEnd/>
          </a:ln>
          <a:effectLst>
            <a:outerShdw blurRad="63500" dist="107763" dir="2700000" algn="ctr" rotWithShape="0">
              <a:srgbClr val="000000">
                <a:alpha val="74998"/>
              </a:srgbClr>
            </a:outerShdw>
          </a:effectLst>
        </p:spPr>
        <p:txBody>
          <a:bodyPr/>
          <a:lstStyle/>
          <a:p>
            <a:pPr marL="342900" indent="-342900">
              <a:lnSpc>
                <a:spcPct val="70000"/>
              </a:lnSpc>
              <a:spcBef>
                <a:spcPct val="50000"/>
              </a:spcBef>
              <a:buClr>
                <a:schemeClr val="tx2"/>
              </a:buClr>
              <a:buSzPct val="75000"/>
              <a:buFont typeface="Wingdings" pitchFamily="2" charset="2"/>
              <a:buNone/>
              <a:defRPr/>
            </a:pPr>
            <a:r>
              <a:rPr lang="en-GB" sz="2400">
                <a:solidFill>
                  <a:srgbClr val="0033CC"/>
                </a:solidFill>
                <a:latin typeface="Arial" pitchFamily="34" charset="0"/>
                <a:ea typeface="MS PGothic" pitchFamily="34" charset="-128"/>
                <a:cs typeface="Arial" pitchFamily="34" charset="0"/>
              </a:rPr>
              <a:t>	</a:t>
            </a:r>
            <a:r>
              <a:rPr lang="en-GB" sz="2400">
                <a:latin typeface="Arial" pitchFamily="34" charset="0"/>
                <a:ea typeface="MS PGothic" pitchFamily="34" charset="-128"/>
                <a:cs typeface="Arial" pitchFamily="34" charset="0"/>
              </a:rPr>
              <a:t>A rights-based development challenge should be people focused.</a:t>
            </a:r>
          </a:p>
          <a:p>
            <a:pPr marL="342900" indent="-342900">
              <a:lnSpc>
                <a:spcPct val="70000"/>
              </a:lnSpc>
              <a:spcBef>
                <a:spcPct val="50000"/>
              </a:spcBef>
              <a:buClr>
                <a:schemeClr val="tx2"/>
              </a:buClr>
              <a:buSzPct val="75000"/>
              <a:buFont typeface="Wingdings" pitchFamily="2" charset="2"/>
              <a:buNone/>
              <a:defRPr/>
            </a:pPr>
            <a:r>
              <a:rPr lang="en-GB" sz="2400">
                <a:solidFill>
                  <a:srgbClr val="FF0000"/>
                </a:solidFill>
                <a:latin typeface="Arial" pitchFamily="34" charset="0"/>
                <a:ea typeface="MS PGothic" pitchFamily="34" charset="-128"/>
                <a:cs typeface="Arial" pitchFamily="34" charset="0"/>
              </a:rPr>
              <a:t>In other words:</a:t>
            </a:r>
            <a:r>
              <a:rPr lang="en-GB" sz="2400" b="1">
                <a:solidFill>
                  <a:srgbClr val="FF0000"/>
                </a:solidFill>
                <a:latin typeface="Arial" pitchFamily="34" charset="0"/>
                <a:ea typeface="MS PGothic" pitchFamily="34" charset="-128"/>
                <a:cs typeface="Arial" pitchFamily="34" charset="0"/>
              </a:rPr>
              <a:t> Who is left behind?</a:t>
            </a:r>
            <a:r>
              <a:rPr lang="en-GB" sz="2000" b="1">
                <a:solidFill>
                  <a:srgbClr val="FF0000"/>
                </a:solidFill>
                <a:latin typeface="Arial" pitchFamily="34" charset="0"/>
                <a:ea typeface="MS PGothic" pitchFamily="34" charset="-128"/>
                <a:cs typeface="Arial" pitchFamily="34" charset="0"/>
              </a:rPr>
              <a:t>   </a:t>
            </a:r>
            <a:endParaRPr lang="en-US" sz="2000" b="1">
              <a:solidFill>
                <a:srgbClr val="FF0000"/>
              </a:solidFill>
              <a:latin typeface="Arial" pitchFamily="34" charset="0"/>
              <a:ea typeface="MS PGothic" pitchFamily="34" charset="-128"/>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74087"/>
                                        </p:tgtEl>
                                        <p:attrNameLst>
                                          <p:attrName>style.visibility</p:attrName>
                                        </p:attrNameLst>
                                      </p:cBhvr>
                                      <p:to>
                                        <p:strVal val="visible"/>
                                      </p:to>
                                    </p:set>
                                    <p:animEffect transition="in" filter="box(in)">
                                      <p:cBhvr>
                                        <p:cTn id="7" dur="500"/>
                                        <p:tgtEl>
                                          <p:spTgt spid="174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8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AutoShape 3"/>
          <p:cNvSpPr>
            <a:spLocks noChangeArrowheads="1"/>
          </p:cNvSpPr>
          <p:nvPr/>
        </p:nvSpPr>
        <p:spPr bwMode="auto">
          <a:xfrm rot="10800000">
            <a:off x="438150" y="1524000"/>
            <a:ext cx="8553450" cy="5029200"/>
          </a:xfrm>
          <a:prstGeom prst="triangle">
            <a:avLst>
              <a:gd name="adj" fmla="val 50000"/>
            </a:avLst>
          </a:prstGeom>
          <a:solidFill>
            <a:srgbClr val="FFCC99"/>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45412" name="AutoShape 4"/>
          <p:cNvSpPr>
            <a:spLocks noChangeArrowheads="1"/>
          </p:cNvSpPr>
          <p:nvPr/>
        </p:nvSpPr>
        <p:spPr bwMode="auto">
          <a:xfrm rot="10800000">
            <a:off x="1784350" y="3141663"/>
            <a:ext cx="5835650" cy="3487737"/>
          </a:xfrm>
          <a:prstGeom prst="triangle">
            <a:avLst>
              <a:gd name="adj" fmla="val 50000"/>
            </a:avLst>
          </a:prstGeom>
          <a:solidFill>
            <a:srgbClr val="FF9999"/>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45413" name="AutoShape 5"/>
          <p:cNvSpPr>
            <a:spLocks noChangeArrowheads="1"/>
          </p:cNvSpPr>
          <p:nvPr/>
        </p:nvSpPr>
        <p:spPr bwMode="auto">
          <a:xfrm rot="10800000">
            <a:off x="2819400" y="4360863"/>
            <a:ext cx="3773488" cy="2344737"/>
          </a:xfrm>
          <a:prstGeom prst="triangle">
            <a:avLst>
              <a:gd name="adj" fmla="val 50000"/>
            </a:avLst>
          </a:prstGeom>
          <a:solidFill>
            <a:srgbClr val="FF6699"/>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35844" name="Text Box 6"/>
          <p:cNvSpPr txBox="1">
            <a:spLocks noChangeArrowheads="1"/>
          </p:cNvSpPr>
          <p:nvPr/>
        </p:nvSpPr>
        <p:spPr bwMode="auto">
          <a:xfrm>
            <a:off x="2484438" y="1906588"/>
            <a:ext cx="4300537" cy="946150"/>
          </a:xfrm>
          <a:prstGeom prst="rect">
            <a:avLst/>
          </a:prstGeom>
          <a:noFill/>
          <a:ln w="9525">
            <a:noFill/>
            <a:miter lim="800000"/>
            <a:headEnd/>
            <a:tailEnd/>
          </a:ln>
        </p:spPr>
        <p:txBody>
          <a:bodyPr wrap="none">
            <a:spAutoFit/>
          </a:bodyPr>
          <a:lstStyle/>
          <a:p>
            <a:pPr algn="ctr"/>
            <a:r>
              <a:rPr lang="en-US" sz="2400" b="1">
                <a:ea typeface="Angsana New"/>
                <a:cs typeface="Angsana New"/>
              </a:rPr>
              <a:t>1. CAUSAL ANALYSIS</a:t>
            </a:r>
          </a:p>
          <a:p>
            <a:pPr algn="ctr"/>
            <a:r>
              <a:rPr lang="en-GB" sz="1600" b="1">
                <a:ea typeface="Angsana New"/>
                <a:cs typeface="Angsana New"/>
              </a:rPr>
              <a:t>Getting to root causes</a:t>
            </a:r>
            <a:endParaRPr lang="en-US" sz="1600" b="1">
              <a:ea typeface="Angsana New"/>
              <a:cs typeface="Angsana New"/>
            </a:endParaRPr>
          </a:p>
          <a:p>
            <a:pPr algn="ctr"/>
            <a:r>
              <a:rPr lang="en-GB" sz="1600" b="1">
                <a:ea typeface="Angsana New"/>
                <a:cs typeface="Angsana New"/>
              </a:rPr>
              <a:t>Legal, Institutional, and policy frameworks</a:t>
            </a:r>
            <a:endParaRPr lang="en-US" sz="1200">
              <a:ea typeface="Angsana New"/>
              <a:cs typeface="Angsana New"/>
            </a:endParaRPr>
          </a:p>
        </p:txBody>
      </p:sp>
      <p:sp>
        <p:nvSpPr>
          <p:cNvPr id="35845" name="Text Box 7"/>
          <p:cNvSpPr txBox="1">
            <a:spLocks noChangeArrowheads="1"/>
          </p:cNvSpPr>
          <p:nvPr/>
        </p:nvSpPr>
        <p:spPr bwMode="auto">
          <a:xfrm>
            <a:off x="2770188" y="3249613"/>
            <a:ext cx="3889375" cy="461665"/>
          </a:xfrm>
          <a:prstGeom prst="rect">
            <a:avLst/>
          </a:prstGeom>
          <a:noFill/>
          <a:ln w="9525">
            <a:noFill/>
            <a:miter lim="800000"/>
            <a:headEnd/>
            <a:tailEnd/>
          </a:ln>
        </p:spPr>
        <p:txBody>
          <a:bodyPr>
            <a:spAutoFit/>
          </a:bodyPr>
          <a:lstStyle/>
          <a:p>
            <a:pPr algn="ctr"/>
            <a:r>
              <a:rPr lang="en-US" sz="2400" b="1" dirty="0">
                <a:ea typeface="Angsana New"/>
                <a:cs typeface="Angsana New"/>
              </a:rPr>
              <a:t>2. </a:t>
            </a:r>
            <a:r>
              <a:rPr lang="en-US" sz="2400" b="1" dirty="0" smtClean="0">
                <a:ea typeface="Angsana New"/>
                <a:cs typeface="Angsana New"/>
              </a:rPr>
              <a:t>ROLE ANALYSIS</a:t>
            </a:r>
            <a:endParaRPr lang="en-US" sz="2400" dirty="0">
              <a:ea typeface="Angsana New"/>
              <a:cs typeface="Angsana New"/>
            </a:endParaRPr>
          </a:p>
        </p:txBody>
      </p:sp>
      <p:sp>
        <p:nvSpPr>
          <p:cNvPr id="35846" name="Text Box 8"/>
          <p:cNvSpPr txBox="1">
            <a:spLocks noChangeArrowheads="1"/>
          </p:cNvSpPr>
          <p:nvPr/>
        </p:nvSpPr>
        <p:spPr bwMode="auto">
          <a:xfrm>
            <a:off x="3060700" y="4622800"/>
            <a:ext cx="3240088" cy="822325"/>
          </a:xfrm>
          <a:prstGeom prst="rect">
            <a:avLst/>
          </a:prstGeom>
          <a:noFill/>
          <a:ln w="9525">
            <a:noFill/>
            <a:miter lim="800000"/>
            <a:headEnd/>
            <a:tailEnd/>
          </a:ln>
        </p:spPr>
        <p:txBody>
          <a:bodyPr>
            <a:spAutoFit/>
          </a:bodyPr>
          <a:lstStyle/>
          <a:p>
            <a:pPr algn="ctr"/>
            <a:r>
              <a:rPr lang="en-US" sz="2400" b="1">
                <a:ea typeface="Angsana New"/>
                <a:cs typeface="Angsana New"/>
              </a:rPr>
              <a:t>3. CAPACITY GAP ANALYSIS</a:t>
            </a:r>
            <a:endParaRPr lang="en-US" sz="2400">
              <a:ea typeface="Angsana New"/>
              <a:cs typeface="Angsana New"/>
            </a:endParaRPr>
          </a:p>
        </p:txBody>
      </p:sp>
      <p:sp>
        <p:nvSpPr>
          <p:cNvPr id="145417" name="AutoShape 9"/>
          <p:cNvSpPr>
            <a:spLocks noChangeArrowheads="1"/>
          </p:cNvSpPr>
          <p:nvPr/>
        </p:nvSpPr>
        <p:spPr bwMode="auto">
          <a:xfrm>
            <a:off x="4414838" y="4181475"/>
            <a:ext cx="373062" cy="327025"/>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145418" name="AutoShape 10"/>
          <p:cNvSpPr>
            <a:spLocks noChangeArrowheads="1"/>
          </p:cNvSpPr>
          <p:nvPr/>
        </p:nvSpPr>
        <p:spPr bwMode="auto">
          <a:xfrm>
            <a:off x="4414838" y="2924175"/>
            <a:ext cx="373062" cy="327025"/>
          </a:xfrm>
          <a:prstGeom prst="downArrow">
            <a:avLst>
              <a:gd name="adj1" fmla="val 50000"/>
              <a:gd name="adj2" fmla="val 25000"/>
            </a:avLst>
          </a:prstGeom>
          <a:solidFill>
            <a:srgbClr val="FF3300"/>
          </a:soli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cs typeface="Arial" charset="0"/>
            </a:endParaRPr>
          </a:p>
        </p:txBody>
      </p:sp>
      <p:sp>
        <p:nvSpPr>
          <p:cNvPr id="35849" name="Text Box 11"/>
          <p:cNvSpPr txBox="1">
            <a:spLocks noChangeArrowheads="1"/>
          </p:cNvSpPr>
          <p:nvPr/>
        </p:nvSpPr>
        <p:spPr bwMode="auto">
          <a:xfrm>
            <a:off x="2339975" y="333375"/>
            <a:ext cx="4968875" cy="641350"/>
          </a:xfrm>
          <a:prstGeom prst="rect">
            <a:avLst/>
          </a:prstGeom>
          <a:noFill/>
          <a:ln w="9525">
            <a:noFill/>
            <a:miter lim="800000"/>
            <a:headEnd/>
            <a:tailEnd/>
          </a:ln>
        </p:spPr>
        <p:txBody>
          <a:bodyPr>
            <a:spAutoFit/>
          </a:bodyPr>
          <a:lstStyle/>
          <a:p>
            <a:pPr algn="ctr">
              <a:spcBef>
                <a:spcPct val="50000"/>
              </a:spcBef>
            </a:pPr>
            <a:r>
              <a:rPr lang="en-US" sz="3600" b="1"/>
              <a:t>Detailed Steps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Elipse"/>
          <p:cNvSpPr/>
          <p:nvPr/>
        </p:nvSpPr>
        <p:spPr>
          <a:xfrm>
            <a:off x="827088" y="2708275"/>
            <a:ext cx="2089150" cy="20891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solidFill>
                  <a:schemeClr val="tx1"/>
                </a:solidFill>
                <a:cs typeface="Arial" pitchFamily="34" charset="0"/>
              </a:rPr>
              <a:t>Analysis – </a:t>
            </a:r>
          </a:p>
          <a:p>
            <a:pPr algn="ctr">
              <a:defRPr/>
            </a:pPr>
            <a:r>
              <a:rPr lang="en-US" sz="2000" b="1" dirty="0">
                <a:solidFill>
                  <a:schemeClr val="tx1"/>
                </a:solidFill>
                <a:cs typeface="Arial" pitchFamily="34" charset="0"/>
              </a:rPr>
              <a:t>in three steps</a:t>
            </a:r>
          </a:p>
        </p:txBody>
      </p:sp>
      <p:sp>
        <p:nvSpPr>
          <p:cNvPr id="40962" name="3 Elipse"/>
          <p:cNvSpPr>
            <a:spLocks noChangeArrowheads="1"/>
          </p:cNvSpPr>
          <p:nvPr/>
        </p:nvSpPr>
        <p:spPr bwMode="auto">
          <a:xfrm>
            <a:off x="3635375" y="1196975"/>
            <a:ext cx="1512888" cy="1511300"/>
          </a:xfrm>
          <a:prstGeom prst="ellipse">
            <a:avLst/>
          </a:prstGeom>
          <a:solidFill>
            <a:srgbClr val="FF0000"/>
          </a:solidFill>
          <a:ln w="25400" algn="ctr">
            <a:solidFill>
              <a:srgbClr val="385D8A"/>
            </a:solidFill>
            <a:round/>
            <a:headEnd/>
            <a:tailEnd/>
          </a:ln>
        </p:spPr>
        <p:txBody>
          <a:bodyPr anchor="ctr"/>
          <a:lstStyle/>
          <a:p>
            <a:pPr algn="ctr"/>
            <a:r>
              <a:rPr lang="en-US">
                <a:latin typeface="Calibri" pitchFamily="34" charset="0"/>
                <a:cs typeface="Arial" charset="0"/>
              </a:rPr>
              <a:t>Causality Analysis</a:t>
            </a:r>
          </a:p>
          <a:p>
            <a:pPr algn="ctr"/>
            <a:endParaRPr lang="en-US">
              <a:latin typeface="Calibri" pitchFamily="34" charset="0"/>
              <a:cs typeface="Arial" charset="0"/>
            </a:endParaRPr>
          </a:p>
          <a:p>
            <a:pPr algn="ctr"/>
            <a:r>
              <a:rPr lang="en-US">
                <a:latin typeface="Calibri" pitchFamily="34" charset="0"/>
                <a:cs typeface="Arial" charset="0"/>
              </a:rPr>
              <a:t>1</a:t>
            </a:r>
          </a:p>
        </p:txBody>
      </p:sp>
      <p:sp>
        <p:nvSpPr>
          <p:cNvPr id="5" name="4 Elipse"/>
          <p:cNvSpPr/>
          <p:nvPr/>
        </p:nvSpPr>
        <p:spPr>
          <a:xfrm>
            <a:off x="3635375" y="2997200"/>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Role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2</a:t>
            </a:r>
          </a:p>
        </p:txBody>
      </p:sp>
      <p:sp>
        <p:nvSpPr>
          <p:cNvPr id="6" name="5 Elipse"/>
          <p:cNvSpPr/>
          <p:nvPr/>
        </p:nvSpPr>
        <p:spPr>
          <a:xfrm>
            <a:off x="3635375" y="4941888"/>
            <a:ext cx="1441450" cy="15113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solidFill>
                  <a:schemeClr val="tx1"/>
                </a:solidFill>
                <a:cs typeface="Arial" pitchFamily="34" charset="0"/>
              </a:rPr>
              <a:t>Capacity Gap Analysis</a:t>
            </a:r>
          </a:p>
          <a:p>
            <a:pPr algn="ctr">
              <a:defRPr/>
            </a:pPr>
            <a:endParaRPr lang="en-US">
              <a:solidFill>
                <a:schemeClr val="tx1"/>
              </a:solidFill>
              <a:cs typeface="Arial" pitchFamily="34" charset="0"/>
            </a:endParaRPr>
          </a:p>
          <a:p>
            <a:pPr algn="ctr">
              <a:defRPr/>
            </a:pPr>
            <a:r>
              <a:rPr lang="en-US">
                <a:solidFill>
                  <a:schemeClr val="tx1"/>
                </a:solidFill>
                <a:cs typeface="Arial" pitchFamily="34" charset="0"/>
              </a:rPr>
              <a:t>3</a:t>
            </a:r>
          </a:p>
        </p:txBody>
      </p:sp>
      <p:sp>
        <p:nvSpPr>
          <p:cNvPr id="40965" name="6 CuadroTexto"/>
          <p:cNvSpPr txBox="1">
            <a:spLocks noChangeArrowheads="1"/>
          </p:cNvSpPr>
          <p:nvPr/>
        </p:nvSpPr>
        <p:spPr bwMode="auto">
          <a:xfrm>
            <a:off x="5724525" y="1628775"/>
            <a:ext cx="2232025" cy="923330"/>
          </a:xfrm>
          <a:prstGeom prst="rect">
            <a:avLst/>
          </a:prstGeom>
          <a:noFill/>
          <a:ln w="9525">
            <a:noFill/>
            <a:miter lim="800000"/>
            <a:headEnd/>
            <a:tailEnd/>
          </a:ln>
        </p:spPr>
        <p:txBody>
          <a:bodyPr>
            <a:spAutoFit/>
          </a:bodyPr>
          <a:lstStyle/>
          <a:p>
            <a:r>
              <a:rPr lang="en-US" b="1" dirty="0">
                <a:solidFill>
                  <a:srgbClr val="FF0000"/>
                </a:solidFill>
                <a:latin typeface="Calibri" pitchFamily="34" charset="0"/>
                <a:cs typeface="Arial" charset="0"/>
              </a:rPr>
              <a:t>Why?</a:t>
            </a:r>
          </a:p>
          <a:p>
            <a:r>
              <a:rPr lang="en-US" b="1" dirty="0">
                <a:solidFill>
                  <a:srgbClr val="FF0000"/>
                </a:solidFill>
                <a:latin typeface="Calibri" pitchFamily="34" charset="0"/>
                <a:cs typeface="Arial" charset="0"/>
              </a:rPr>
              <a:t>Which rights </a:t>
            </a:r>
            <a:r>
              <a:rPr lang="en-US" dirty="0">
                <a:solidFill>
                  <a:srgbClr val="FF0000"/>
                </a:solidFill>
                <a:latin typeface="Calibri" pitchFamily="34" charset="0"/>
                <a:cs typeface="Arial" charset="0"/>
              </a:rPr>
              <a:t>are </a:t>
            </a:r>
            <a:r>
              <a:rPr lang="en-US" dirty="0" smtClean="0">
                <a:solidFill>
                  <a:srgbClr val="FF0000"/>
                </a:solidFill>
                <a:latin typeface="Calibri" pitchFamily="34" charset="0"/>
                <a:cs typeface="Arial" charset="0"/>
              </a:rPr>
              <a:t>at stake?</a:t>
            </a:r>
            <a:endParaRPr lang="en-US" dirty="0">
              <a:solidFill>
                <a:srgbClr val="FF0000"/>
              </a:solidFill>
              <a:latin typeface="Calibri" pitchFamily="34" charset="0"/>
              <a:cs typeface="Arial" charset="0"/>
            </a:endParaRPr>
          </a:p>
        </p:txBody>
      </p:sp>
      <p:sp>
        <p:nvSpPr>
          <p:cNvPr id="40966" name="7 CuadroTexto"/>
          <p:cNvSpPr txBox="1">
            <a:spLocks noChangeArrowheads="1"/>
          </p:cNvSpPr>
          <p:nvPr/>
        </p:nvSpPr>
        <p:spPr bwMode="auto">
          <a:xfrm>
            <a:off x="5867400" y="3213100"/>
            <a:ext cx="2089150" cy="641350"/>
          </a:xfrm>
          <a:prstGeom prst="rect">
            <a:avLst/>
          </a:prstGeom>
          <a:noFill/>
          <a:ln w="9525">
            <a:noFill/>
            <a:miter lim="800000"/>
            <a:headEnd/>
            <a:tailEnd/>
          </a:ln>
        </p:spPr>
        <p:txBody>
          <a:bodyPr>
            <a:spAutoFit/>
          </a:bodyPr>
          <a:lstStyle/>
          <a:p>
            <a:r>
              <a:rPr lang="en-US" b="1" dirty="0">
                <a:latin typeface="Calibri" pitchFamily="34" charset="0"/>
                <a:cs typeface="Arial" charset="0"/>
              </a:rPr>
              <a:t>Who</a:t>
            </a:r>
            <a:r>
              <a:rPr lang="en-US" dirty="0">
                <a:latin typeface="Calibri" pitchFamily="34" charset="0"/>
                <a:cs typeface="Arial" charset="0"/>
              </a:rPr>
              <a:t> has to do something about it?</a:t>
            </a:r>
          </a:p>
        </p:txBody>
      </p:sp>
      <p:sp>
        <p:nvSpPr>
          <p:cNvPr id="40967" name="8 CuadroTexto"/>
          <p:cNvSpPr txBox="1">
            <a:spLocks noChangeArrowheads="1"/>
          </p:cNvSpPr>
          <p:nvPr/>
        </p:nvSpPr>
        <p:spPr bwMode="auto">
          <a:xfrm>
            <a:off x="5940425" y="5229225"/>
            <a:ext cx="2303463" cy="641350"/>
          </a:xfrm>
          <a:prstGeom prst="rect">
            <a:avLst/>
          </a:prstGeom>
          <a:noFill/>
          <a:ln w="9525">
            <a:noFill/>
            <a:miter lim="800000"/>
            <a:headEnd/>
            <a:tailEnd/>
          </a:ln>
        </p:spPr>
        <p:txBody>
          <a:bodyPr>
            <a:spAutoFit/>
          </a:bodyPr>
          <a:lstStyle/>
          <a:p>
            <a:r>
              <a:rPr lang="en-US" b="1" dirty="0">
                <a:latin typeface="Calibri" pitchFamily="34" charset="0"/>
                <a:cs typeface="Arial" charset="0"/>
              </a:rPr>
              <a:t>What</a:t>
            </a:r>
            <a:r>
              <a:rPr lang="en-US" dirty="0">
                <a:latin typeface="Calibri" pitchFamily="34" charset="0"/>
                <a:cs typeface="Arial" charset="0"/>
              </a:rPr>
              <a:t> do they need to take action?</a:t>
            </a:r>
          </a:p>
        </p:txBody>
      </p:sp>
      <p:cxnSp>
        <p:nvCxnSpPr>
          <p:cNvPr id="13" name="12 Conector recto de flecha"/>
          <p:cNvCxnSpPr>
            <a:stCxn id="2" idx="7"/>
          </p:cNvCxnSpPr>
          <p:nvPr/>
        </p:nvCxnSpPr>
        <p:spPr>
          <a:xfrm rot="5400000" flipH="1" flipV="1">
            <a:off x="2717800" y="2097088"/>
            <a:ext cx="809625" cy="1025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a:stCxn id="2" idx="6"/>
            <a:endCxn id="5" idx="2"/>
          </p:cNvCxnSpPr>
          <p:nvPr/>
        </p:nvCxnSpPr>
        <p:spPr>
          <a:xfrm>
            <a:off x="2916238" y="3752850"/>
            <a:ext cx="71913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2627313" y="4581525"/>
            <a:ext cx="1008062" cy="86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971" name="21 Conector recto de flecha"/>
          <p:cNvCxnSpPr>
            <a:cxnSpLocks noChangeShapeType="1"/>
            <a:stCxn id="40962" idx="6"/>
            <a:endCxn id="40965" idx="1"/>
          </p:cNvCxnSpPr>
          <p:nvPr/>
        </p:nvCxnSpPr>
        <p:spPr bwMode="auto">
          <a:xfrm>
            <a:off x="5148263" y="1952625"/>
            <a:ext cx="576262" cy="137815"/>
          </a:xfrm>
          <a:prstGeom prst="straightConnector1">
            <a:avLst/>
          </a:prstGeom>
          <a:noFill/>
          <a:ln w="9525" algn="ctr">
            <a:solidFill>
              <a:srgbClr val="4A7EBB"/>
            </a:solidFill>
            <a:round/>
            <a:headEnd/>
            <a:tailEnd type="arrow" w="med" len="med"/>
          </a:ln>
        </p:spPr>
      </p:cxnSp>
      <p:cxnSp>
        <p:nvCxnSpPr>
          <p:cNvPr id="33" name="32 Conector recto de flecha"/>
          <p:cNvCxnSpPr/>
          <p:nvPr/>
        </p:nvCxnSpPr>
        <p:spPr>
          <a:xfrm>
            <a:off x="5076825" y="3573463"/>
            <a:ext cx="71913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Rectángulo redondeado"/>
          <p:cNvSpPr/>
          <p:nvPr/>
        </p:nvSpPr>
        <p:spPr>
          <a:xfrm>
            <a:off x="2916238" y="404813"/>
            <a:ext cx="2663825" cy="576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a:solidFill>
                  <a:schemeClr val="tx1"/>
                </a:solidFill>
                <a:cs typeface="Arial" pitchFamily="34" charset="0"/>
              </a:rPr>
              <a:t>Assessment</a:t>
            </a:r>
          </a:p>
        </p:txBody>
      </p:sp>
      <p:sp>
        <p:nvSpPr>
          <p:cNvPr id="40974" name="37 CuadroTexto"/>
          <p:cNvSpPr txBox="1">
            <a:spLocks noChangeArrowheads="1"/>
          </p:cNvSpPr>
          <p:nvPr/>
        </p:nvSpPr>
        <p:spPr bwMode="auto">
          <a:xfrm>
            <a:off x="6156325" y="404813"/>
            <a:ext cx="1871663" cy="641350"/>
          </a:xfrm>
          <a:prstGeom prst="rect">
            <a:avLst/>
          </a:prstGeom>
          <a:noFill/>
          <a:ln w="9525">
            <a:noFill/>
            <a:miter lim="800000"/>
            <a:headEnd/>
            <a:tailEnd/>
          </a:ln>
        </p:spPr>
        <p:txBody>
          <a:bodyPr>
            <a:spAutoFit/>
          </a:bodyPr>
          <a:lstStyle/>
          <a:p>
            <a:r>
              <a:rPr lang="en-US">
                <a:latin typeface="Calibri" pitchFamily="34" charset="0"/>
                <a:cs typeface="Arial" charset="0"/>
              </a:rPr>
              <a:t>Who has been left behind?</a:t>
            </a:r>
          </a:p>
        </p:txBody>
      </p:sp>
      <p:cxnSp>
        <p:nvCxnSpPr>
          <p:cNvPr id="40" name="39 Conector recto de flecha"/>
          <p:cNvCxnSpPr>
            <a:stCxn id="36" idx="3"/>
          </p:cNvCxnSpPr>
          <p:nvPr/>
        </p:nvCxnSpPr>
        <p:spPr>
          <a:xfrm>
            <a:off x="5580063" y="692150"/>
            <a:ext cx="5048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41 Conector recto de flecha"/>
          <p:cNvCxnSpPr>
            <a:stCxn id="6" idx="6"/>
          </p:cNvCxnSpPr>
          <p:nvPr/>
        </p:nvCxnSpPr>
        <p:spPr>
          <a:xfrm>
            <a:off x="5076825" y="5697538"/>
            <a:ext cx="790575" cy="34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586</TotalTime>
  <Words>4625</Words>
  <Application>Microsoft Office PowerPoint</Application>
  <PresentationFormat>On-screen Show (4:3)</PresentationFormat>
  <Paragraphs>571</Paragraphs>
  <Slides>29</Slides>
  <Notes>29</Notes>
  <HiddenSlides>4</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A Human Rights-Based Approach to Country Analysis:  3 Steps   Session 5</vt:lpstr>
      <vt:lpstr>Session objectives</vt:lpstr>
      <vt:lpstr>PowerPoint Presentation</vt:lpstr>
      <vt:lpstr>Options for country analysis</vt:lpstr>
      <vt:lpstr>Country Analysis</vt:lpstr>
      <vt:lpstr>PowerPoint Presentation</vt:lpstr>
      <vt:lpstr>PowerPoint Presentation</vt:lpstr>
      <vt:lpstr>PowerPoint Presentation</vt:lpstr>
      <vt:lpstr>PowerPoint Presentation</vt:lpstr>
      <vt:lpstr>What is it?</vt:lpstr>
      <vt:lpstr>CAUSALITY ANALYSIS</vt:lpstr>
      <vt:lpstr>Problem Tree</vt:lpstr>
      <vt:lpstr>PowerPoint Presentation</vt:lpstr>
      <vt:lpstr>PowerPoint Presentation</vt:lpstr>
      <vt:lpstr>Analysis in 3 steps</vt:lpstr>
      <vt:lpstr>PowerPoint Presentation</vt:lpstr>
      <vt:lpstr>Step 2: Role Analysis</vt:lpstr>
      <vt:lpstr>Human rights obligations</vt:lpstr>
      <vt:lpstr>Example: Right to Education</vt:lpstr>
      <vt:lpstr>Group Work: Role Analysis </vt:lpstr>
      <vt:lpstr>Example: Right to Education</vt:lpstr>
      <vt:lpstr>Analysis in 3 steps</vt:lpstr>
      <vt:lpstr>PowerPoint Presentation</vt:lpstr>
      <vt:lpstr>PowerPoint Presentation</vt:lpstr>
      <vt:lpstr>PowerPoint Presentation</vt:lpstr>
      <vt:lpstr>Example: Right to Education</vt:lpstr>
      <vt:lpstr>Gallery</vt:lpstr>
      <vt:lpstr>What next?</vt:lpstr>
      <vt:lpstr>HRBA and RBM are  mutually reinforcing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39</cp:revision>
  <cp:lastPrinted>2011-03-16T15:09:00Z</cp:lastPrinted>
  <dcterms:created xsi:type="dcterms:W3CDTF">2011-03-08T14:42:32Z</dcterms:created>
  <dcterms:modified xsi:type="dcterms:W3CDTF">2011-05-27T13:07:03Z</dcterms:modified>
</cp:coreProperties>
</file>